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theme/themeOverride3.xml" ContentType="application/vnd.openxmlformats-officedocument.themeOverride+xml"/>
  <Override PartName="/ppt/notesSlides/notesSlide2.xml" ContentType="application/vnd.openxmlformats-officedocument.presentationml.notesSlide+xml"/>
  <Override PartName="/ppt/theme/themeOverride4.xml" ContentType="application/vnd.openxmlformats-officedocument.themeOverride+xml"/>
  <Override PartName="/ppt/notesSlides/notesSlide3.xml" ContentType="application/vnd.openxmlformats-officedocument.presentationml.notesSlide+xml"/>
  <Override PartName="/ppt/theme/themeOverride5.xml" ContentType="application/vnd.openxmlformats-officedocument.themeOverride+xml"/>
  <Override PartName="/ppt/notesSlides/notesSlide4.xml" ContentType="application/vnd.openxmlformats-officedocument.presentationml.notesSlide+xml"/>
  <Override PartName="/ppt/theme/themeOverride6.xml" ContentType="application/vnd.openxmlformats-officedocument.themeOverride+xml"/>
  <Override PartName="/ppt/theme/themeOverride7.xml" ContentType="application/vnd.openxmlformats-officedocument.themeOverride+xml"/>
  <Override PartName="/ppt/notesSlides/notesSlide5.xml" ContentType="application/vnd.openxmlformats-officedocument.presentationml.notesSlide+xml"/>
  <Override PartName="/ppt/theme/themeOverride8.xml" ContentType="application/vnd.openxmlformats-officedocument.themeOverride+xml"/>
  <Override PartName="/ppt/notesSlides/notesSlide6.xml" ContentType="application/vnd.openxmlformats-officedocument.presentationml.notesSlide+xml"/>
  <Override PartName="/ppt/theme/themeOverride9.xml" ContentType="application/vnd.openxmlformats-officedocument.themeOverride+xml"/>
  <Override PartName="/ppt/notesSlides/notesSlide7.xml" ContentType="application/vnd.openxmlformats-officedocument.presentationml.notesSlide+xml"/>
  <Override PartName="/ppt/theme/themeOverride10.xml" ContentType="application/vnd.openxmlformats-officedocument.themeOverride+xml"/>
  <Override PartName="/ppt/theme/themeOverride11.xml" ContentType="application/vnd.openxmlformats-officedocument.themeOverride+xml"/>
  <Override PartName="/ppt/tags/tag1.xml" ContentType="application/vnd.openxmlformats-officedocument.presentationml.tags+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427" r:id="rId2"/>
    <p:sldId id="462" r:id="rId3"/>
    <p:sldId id="395" r:id="rId4"/>
    <p:sldId id="482" r:id="rId5"/>
    <p:sldId id="510" r:id="rId6"/>
    <p:sldId id="511" r:id="rId7"/>
    <p:sldId id="396" r:id="rId8"/>
    <p:sldId id="481" r:id="rId9"/>
    <p:sldId id="508" r:id="rId10"/>
    <p:sldId id="509" r:id="rId11"/>
    <p:sldId id="512" r:id="rId12"/>
    <p:sldId id="397" r:id="rId13"/>
    <p:sldId id="465" r:id="rId14"/>
    <p:sldId id="506" r:id="rId15"/>
    <p:sldId id="467" r:id="rId16"/>
    <p:sldId id="341" r:id="rId17"/>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15:clr>
            <a:srgbClr val="A4A3A4"/>
          </p15:clr>
        </p15:guide>
        <p15:guide id="2" pos="2854">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王若宾" initials="A"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8313"/>
    <a:srgbClr val="0C8485"/>
    <a:srgbClr val="F05C42"/>
    <a:srgbClr val="0F3041"/>
    <a:srgbClr val="2D9E67"/>
    <a:srgbClr val="B3CDB2"/>
    <a:srgbClr val="61AC8D"/>
    <a:srgbClr val="80B4AD"/>
    <a:srgbClr val="EE759A"/>
    <a:srgbClr val="3D3C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332" autoAdjust="0"/>
    <p:restoredTop sz="94660"/>
  </p:normalViewPr>
  <p:slideViewPr>
    <p:cSldViewPr>
      <p:cViewPr varScale="1">
        <p:scale>
          <a:sx n="81" d="100"/>
          <a:sy n="81" d="100"/>
        </p:scale>
        <p:origin x="1694" y="48"/>
      </p:cViewPr>
      <p:guideLst>
        <p:guide orient="horz"/>
        <p:guide pos="2854"/>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gif>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ea typeface="微软雅黑"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ea typeface="微软雅黑" panose="020B0503020204020204" pitchFamily="34" charset="-122"/>
              </a:defRPr>
            </a:lvl1pPr>
          </a:lstStyle>
          <a:p>
            <a:fld id="{673B58EF-4ABD-40F4-ACA4-FE81D742E6DD}" type="datetimeFigureOut">
              <a:rPr lang="zh-CN" altLang="en-US" smtClean="0"/>
              <a:t>2020/1/3</a:t>
            </a:fld>
            <a:endParaRPr lang="zh-CN" altLang="en-US" dirty="0"/>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ea typeface="微软雅黑"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ea typeface="微软雅黑" panose="020B0503020204020204" pitchFamily="34" charset="-122"/>
              </a:defRPr>
            </a:lvl1pPr>
          </a:lstStyle>
          <a:p>
            <a:fld id="{A11FC198-2D83-4DFC-8CDD-7D23AF44D411}" type="slidenum">
              <a:rPr lang="zh-CN" altLang="en-US" smtClean="0"/>
              <a:t>‹#›</a:t>
            </a:fld>
            <a:endParaRPr lang="zh-CN" alt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微软雅黑" panose="020B0503020204020204" pitchFamily="34" charset="-122"/>
        <a:cs typeface="+mn-cs"/>
      </a:defRPr>
    </a:lvl1pPr>
    <a:lvl2pPr marL="457200" algn="l" defTabSz="914400" rtl="0" eaLnBrk="1" latinLnBrk="0" hangingPunct="1">
      <a:defRPr sz="1200" kern="1200">
        <a:solidFill>
          <a:schemeClr val="tx1"/>
        </a:solidFill>
        <a:latin typeface="+mn-lt"/>
        <a:ea typeface="微软雅黑" panose="020B0503020204020204" pitchFamily="34" charset="-122"/>
        <a:cs typeface="+mn-cs"/>
      </a:defRPr>
    </a:lvl2pPr>
    <a:lvl3pPr marL="914400" algn="l" defTabSz="914400" rtl="0" eaLnBrk="1" latinLnBrk="0" hangingPunct="1">
      <a:defRPr sz="1200" kern="1200">
        <a:solidFill>
          <a:schemeClr val="tx1"/>
        </a:solidFill>
        <a:latin typeface="+mn-lt"/>
        <a:ea typeface="微软雅黑" panose="020B0503020204020204" pitchFamily="34" charset="-122"/>
        <a:cs typeface="+mn-cs"/>
      </a:defRPr>
    </a:lvl3pPr>
    <a:lvl4pPr marL="1371600" algn="l" defTabSz="914400" rtl="0" eaLnBrk="1" latinLnBrk="0" hangingPunct="1">
      <a:defRPr sz="1200" kern="1200">
        <a:solidFill>
          <a:schemeClr val="tx1"/>
        </a:solidFill>
        <a:latin typeface="+mn-lt"/>
        <a:ea typeface="微软雅黑" panose="020B0503020204020204" pitchFamily="34" charset="-122"/>
        <a:cs typeface="+mn-cs"/>
      </a:defRPr>
    </a:lvl4pPr>
    <a:lvl5pPr marL="1828800" algn="l" defTabSz="914400" rtl="0" eaLnBrk="1" latinLnBrk="0" hangingPunct="1">
      <a:defRPr sz="1200" kern="1200">
        <a:solidFill>
          <a:schemeClr val="tx1"/>
        </a:solidFill>
        <a:latin typeface="+mn-lt"/>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1</a:t>
            </a:fld>
            <a:endParaRPr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3</a:t>
            </a:fld>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11FC198-2D83-4DFC-8CDD-7D23AF44D411}" type="slidenum">
              <a:rPr lang="zh-CN" altLang="en-US" smtClean="0"/>
              <a:t>4</a:t>
            </a:fld>
            <a:endParaRPr lang="zh-CN" altLang="en-US" dirty="0"/>
          </a:p>
        </p:txBody>
      </p:sp>
    </p:spTree>
    <p:extLst>
      <p:ext uri="{BB962C8B-B14F-4D97-AF65-F5344CB8AC3E}">
        <p14:creationId xmlns:p14="http://schemas.microsoft.com/office/powerpoint/2010/main" val="39655261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7</a:t>
            </a:fld>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12</a:t>
            </a:fld>
            <a:endParaRPr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14</a:t>
            </a:fld>
            <a:endParaRPr lang="zh-CN"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16</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bg>
      <p:bgPr>
        <a:blipFill dpi="0" rotWithShape="1">
          <a:blip r:embed="rId2" cstate="print"/>
          <a:srcRect/>
          <a:stretch>
            <a:fillRect/>
          </a:stretch>
        </a:blip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p14:dur="9"/>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和内容">
    <p:bg>
      <p:bgPr>
        <a:gradFill flip="none" rotWithShape="1">
          <a:gsLst>
            <a:gs pos="26000">
              <a:srgbClr val="EBECF0"/>
            </a:gs>
            <a:gs pos="0">
              <a:srgbClr val="D7D9E1"/>
            </a:gs>
            <a:gs pos="100000">
              <a:schemeClr val="bg1"/>
            </a:gs>
          </a:gsLst>
          <a:lin ang="5400000" scaled="1"/>
          <a:tileRect/>
        </a:gra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p14:dur="9"/>
    </mc:Choice>
    <mc:Fallback xmln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p14:dur="9"/>
    </mc:Choice>
    <mc:Fallback xmlns="">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28650" y="366184"/>
            <a:ext cx="7886700" cy="1325033"/>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p14:dur="9"/>
    </mc:Choice>
    <mc:Fallback xmln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p14:dur="9"/>
    </mc:Choice>
    <mc:Fallback xmlns="">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矩形 1"/>
          <p:cNvSpPr/>
          <p:nvPr userDrawn="1"/>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mc:AlternateContent xmlns:mc="http://schemas.openxmlformats.org/markup-compatibility/2006" xmlns:p14="http://schemas.microsoft.com/office/powerpoint/2010/main">
    <mc:Choice Requires="p14">
      <p:transition p14:dur="9"/>
    </mc:Choice>
    <mc:Fallback xmlns="">
      <p:transition/>
    </mc:Fallback>
  </mc:AlternateContent>
  <p:txStyles>
    <p:titleStyle>
      <a:lvl1pPr algn="ctr" rtl="0" fontAlgn="base">
        <a:spcBef>
          <a:spcPct val="0"/>
        </a:spcBef>
        <a:spcAft>
          <a:spcPct val="0"/>
        </a:spcAft>
        <a:defRPr sz="5865" kern="1200">
          <a:solidFill>
            <a:schemeClr val="tx1"/>
          </a:solidFill>
          <a:latin typeface="+mj-lt"/>
          <a:ea typeface="微软雅黑" panose="020B0503020204020204" pitchFamily="34" charset="-122"/>
          <a:cs typeface="+mj-cs"/>
        </a:defRPr>
      </a:lvl1pPr>
      <a:lvl2pPr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2pPr>
      <a:lvl3pPr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3pPr>
      <a:lvl4pPr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4pPr>
      <a:lvl5pPr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5pPr>
      <a:lvl6pPr marL="4572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6pPr>
      <a:lvl7pPr marL="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7pPr>
      <a:lvl8pPr marL="13716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8pPr>
      <a:lvl9pPr marL="18288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9pPr>
    </p:titleStyle>
    <p:bodyStyle>
      <a:lvl1pPr marL="457200" indent="-457200" algn="l" rtl="0" fontAlgn="base">
        <a:spcBef>
          <a:spcPts val="130"/>
        </a:spcBef>
        <a:spcAft>
          <a:spcPct val="0"/>
        </a:spcAft>
        <a:buFont typeface="Arial" panose="020B0604020202020204" pitchFamily="34" charset="0"/>
        <a:buChar char="•"/>
        <a:defRPr sz="4265" kern="1200">
          <a:solidFill>
            <a:schemeClr val="tx1"/>
          </a:solidFill>
          <a:latin typeface="+mn-lt"/>
          <a:ea typeface="微软雅黑" panose="020B0503020204020204" pitchFamily="34" charset="-122"/>
          <a:cs typeface="+mn-cs"/>
        </a:defRPr>
      </a:lvl1pPr>
      <a:lvl2pPr marL="990600" indent="-381000" algn="l" rtl="0" fontAlgn="base">
        <a:spcBef>
          <a:spcPts val="130"/>
        </a:spcBef>
        <a:spcAft>
          <a:spcPct val="0"/>
        </a:spcAft>
        <a:buFont typeface="Arial" panose="020B0604020202020204" pitchFamily="34" charset="0"/>
        <a:buChar char="–"/>
        <a:defRPr sz="3735" kern="1200">
          <a:solidFill>
            <a:schemeClr val="tx1"/>
          </a:solidFill>
          <a:latin typeface="+mn-lt"/>
          <a:ea typeface="微软雅黑" panose="020B0503020204020204" pitchFamily="34" charset="-122"/>
          <a:cs typeface="+mn-cs"/>
        </a:defRPr>
      </a:lvl2pPr>
      <a:lvl3pPr marL="1524000" indent="-304800" algn="l" rtl="0" fontAlgn="base">
        <a:spcBef>
          <a:spcPts val="130"/>
        </a:spcBef>
        <a:spcAft>
          <a:spcPct val="0"/>
        </a:spcAft>
        <a:buFont typeface="Arial" panose="020B0604020202020204" pitchFamily="34" charset="0"/>
        <a:buChar char="•"/>
        <a:defRPr sz="3200" kern="1200">
          <a:solidFill>
            <a:schemeClr val="tx1"/>
          </a:solidFill>
          <a:latin typeface="+mn-lt"/>
          <a:ea typeface="微软雅黑" panose="020B0503020204020204" pitchFamily="34" charset="-122"/>
          <a:cs typeface="+mn-cs"/>
        </a:defRPr>
      </a:lvl3pPr>
      <a:lvl4pPr marL="2133600" indent="-304800" algn="l" rtl="0" fontAlgn="base">
        <a:spcBef>
          <a:spcPts val="130"/>
        </a:spcBef>
        <a:spcAft>
          <a:spcPct val="0"/>
        </a:spcAft>
        <a:buFont typeface="Arial" panose="020B0604020202020204" pitchFamily="34" charset="0"/>
        <a:buChar char="–"/>
        <a:defRPr sz="2665" kern="1200">
          <a:solidFill>
            <a:schemeClr val="tx1"/>
          </a:solidFill>
          <a:latin typeface="+mn-lt"/>
          <a:ea typeface="微软雅黑" panose="020B0503020204020204" pitchFamily="34" charset="-122"/>
          <a:cs typeface="+mn-cs"/>
        </a:defRPr>
      </a:lvl4pPr>
      <a:lvl5pPr marL="2743200" indent="-304800" algn="l" rtl="0" fontAlgn="base">
        <a:spcBef>
          <a:spcPts val="130"/>
        </a:spcBef>
        <a:spcAft>
          <a:spcPct val="0"/>
        </a:spcAft>
        <a:buFont typeface="Arial" panose="020B0604020202020204" pitchFamily="34" charset="0"/>
        <a:buChar char="»"/>
        <a:defRPr sz="2665" kern="1200">
          <a:solidFill>
            <a:schemeClr val="tx1"/>
          </a:solidFill>
          <a:latin typeface="+mn-lt"/>
          <a:ea typeface="微软雅黑" panose="020B0503020204020204" pitchFamily="34" charset="-122"/>
          <a:cs typeface="+mn-cs"/>
        </a:defRPr>
      </a:lvl5pPr>
      <a:lvl6pPr marL="3352800" indent="-304800" algn="l" defTabSz="1219200" rtl="0" eaLnBrk="1" latinLnBrk="0" hangingPunct="1">
        <a:spcBef>
          <a:spcPts val="13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ts val="13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ts val="13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ts val="13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5.xml"/><Relationship Id="rId1" Type="http://schemas.openxmlformats.org/officeDocument/2006/relationships/themeOverride" Target="../theme/themeOverride1.xml"/><Relationship Id="rId4" Type="http://schemas.openxmlformats.org/officeDocument/2006/relationships/image" Target="../media/image3.emf"/></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hemeOverride" Target="../theme/themeOverride7.xml"/><Relationship Id="rId4" Type="http://schemas.openxmlformats.org/officeDocument/2006/relationships/image" Target="../media/image3.emf"/></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hemeOverride" Target="../theme/themeOverride8.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hemeOverride" Target="../theme/themeOverride9.xml"/><Relationship Id="rId4" Type="http://schemas.openxmlformats.org/officeDocument/2006/relationships/image" Target="../media/image3.emf"/></Relationships>
</file>

<file path=ppt/slides/_rels/slide15.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slideLayout" Target="../slideLayouts/slideLayout5.xml"/><Relationship Id="rId1" Type="http://schemas.openxmlformats.org/officeDocument/2006/relationships/themeOverride" Target="../theme/themeOverride10.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xml"/><Relationship Id="rId1" Type="http://schemas.openxmlformats.org/officeDocument/2006/relationships/themeOverride" Target="../theme/themeOverride11.xml"/><Relationship Id="rId5" Type="http://schemas.openxmlformats.org/officeDocument/2006/relationships/image" Target="../media/image3.emf"/><Relationship Id="rId4" Type="http://schemas.openxmlformats.org/officeDocument/2006/relationships/notesSlide" Target="../notesSlides/notesSlide8.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5.xml"/><Relationship Id="rId1" Type="http://schemas.openxmlformats.org/officeDocument/2006/relationships/themeOverride" Target="../theme/themeOverride3.xml"/><Relationship Id="rId4" Type="http://schemas.openxmlformats.org/officeDocument/2006/relationships/image" Target="../media/image3.emf"/></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5.xml"/><Relationship Id="rId1" Type="http://schemas.openxmlformats.org/officeDocument/2006/relationships/themeOverride" Target="../theme/themeOverride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xml"/><Relationship Id="rId1" Type="http://schemas.openxmlformats.org/officeDocument/2006/relationships/themeOverride" Target="../theme/themeOverride5.xml"/><Relationship Id="rId4" Type="http://schemas.openxmlformats.org/officeDocument/2006/relationships/image" Target="../media/image3.emf"/></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hemeOverride" Target="../theme/themeOverride6.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4" cstate="print"/>
          <a:stretch>
            <a:fillRect/>
          </a:stretch>
        </p:blipFill>
        <p:spPr>
          <a:xfrm>
            <a:off x="-29498" y="1268760"/>
            <a:ext cx="3665394" cy="4497782"/>
          </a:xfrm>
          <a:prstGeom prst="rect">
            <a:avLst/>
          </a:prstGeom>
        </p:spPr>
      </p:pic>
      <p:sp>
        <p:nvSpPr>
          <p:cNvPr id="8" name="矩形 7"/>
          <p:cNvSpPr/>
          <p:nvPr/>
        </p:nvSpPr>
        <p:spPr>
          <a:xfrm>
            <a:off x="5147945" y="2030730"/>
            <a:ext cx="2781300" cy="1322070"/>
          </a:xfrm>
          <a:prstGeom prst="rect">
            <a:avLst/>
          </a:prstGeom>
        </p:spPr>
        <p:txBody>
          <a:bodyPr wrap="square">
            <a:spAutoFit/>
          </a:bodyPr>
          <a:lstStyle/>
          <a:p>
            <a:pPr fontAlgn="auto">
              <a:spcBef>
                <a:spcPts val="0"/>
              </a:spcBef>
              <a:spcAft>
                <a:spcPts val="0"/>
              </a:spcAft>
              <a:defRPr/>
            </a:pPr>
            <a:endParaRPr lang="zh-CN" altLang="en-US" sz="8000" spc="300" dirty="0">
              <a:solidFill>
                <a:srgbClr val="0F3041"/>
              </a:solidFill>
              <a:latin typeface="微软雅黑" panose="020B0503020204020204" pitchFamily="34" charset="-122"/>
              <a:ea typeface="微软雅黑" panose="020B0503020204020204" pitchFamily="34" charset="-122"/>
              <a:cs typeface="+mn-ea"/>
              <a:sym typeface="+mn-lt"/>
            </a:endParaRPr>
          </a:p>
        </p:txBody>
      </p:sp>
      <p:sp>
        <p:nvSpPr>
          <p:cNvPr id="9" name="TextBox 7"/>
          <p:cNvSpPr>
            <a:spLocks noChangeArrowheads="1"/>
          </p:cNvSpPr>
          <p:nvPr/>
        </p:nvSpPr>
        <p:spPr bwMode="auto">
          <a:xfrm>
            <a:off x="2921538" y="2951102"/>
            <a:ext cx="5976664" cy="30777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en-US" altLang="zh-CN" sz="2000" b="1" dirty="0" err="1">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TileGAN</a:t>
            </a:r>
            <a:r>
              <a:rPr lang="en-US" altLang="zh-CN" sz="2000"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a:t>
            </a:r>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大规模非均匀纹理生成</a:t>
            </a:r>
          </a:p>
        </p:txBody>
      </p:sp>
      <p:sp>
        <p:nvSpPr>
          <p:cNvPr id="10" name="TextBox 7"/>
          <p:cNvSpPr>
            <a:spLocks noChangeArrowheads="1"/>
          </p:cNvSpPr>
          <p:nvPr/>
        </p:nvSpPr>
        <p:spPr bwMode="auto">
          <a:xfrm>
            <a:off x="3245574" y="3812877"/>
            <a:ext cx="5328591" cy="24622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报告人：王瀚林</a:t>
            </a:r>
            <a:endParaRPr sz="16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endParaRPr>
          </a:p>
        </p:txBody>
      </p:sp>
      <p:sp>
        <p:nvSpPr>
          <p:cNvPr id="3" name="矩形 2">
            <a:extLst>
              <a:ext uri="{FF2B5EF4-FFF2-40B4-BE49-F238E27FC236}">
                <a16:creationId xmlns:a16="http://schemas.microsoft.com/office/drawing/2014/main" id="{0FE00BF1-F560-421F-80FE-831D50410754}"/>
              </a:ext>
            </a:extLst>
          </p:cNvPr>
          <p:cNvSpPr/>
          <p:nvPr/>
        </p:nvSpPr>
        <p:spPr>
          <a:xfrm>
            <a:off x="2921538" y="3258879"/>
            <a:ext cx="6011517" cy="369332"/>
          </a:xfrm>
          <a:prstGeom prst="rect">
            <a:avLst/>
          </a:prstGeom>
          <a:noFill/>
        </p:spPr>
        <p:txBody>
          <a:bodyPr wrap="none" lIns="91440" tIns="45720" rIns="91440" bIns="45720">
            <a:spAutoFit/>
          </a:bodyPr>
          <a:lstStyle/>
          <a:p>
            <a:pPr algn="ctr"/>
            <a:r>
              <a:rPr lang="en-US" altLang="zh-CN" dirty="0" err="1">
                <a:ln w="0"/>
                <a:effectLst>
                  <a:outerShdw blurRad="38100" dist="19050" dir="2700000" algn="tl" rotWithShape="0">
                    <a:schemeClr val="dk1">
                      <a:alpha val="40000"/>
                    </a:schemeClr>
                  </a:outerShdw>
                </a:effectLst>
              </a:rPr>
              <a:t>TileGAN</a:t>
            </a:r>
            <a:r>
              <a:rPr lang="en-US" altLang="zh-CN" dirty="0">
                <a:ln w="0"/>
                <a:effectLst>
                  <a:outerShdw blurRad="38100" dist="19050" dir="2700000" algn="tl" rotWithShape="0">
                    <a:schemeClr val="dk1">
                      <a:alpha val="40000"/>
                    </a:schemeClr>
                  </a:outerShdw>
                </a:effectLst>
              </a:rPr>
              <a:t>: Synthesis of Large-Scale Non-Homogeneous Textures</a:t>
            </a:r>
          </a:p>
        </p:txBody>
      </p:sp>
    </p:spTree>
  </p:cSld>
  <p:clrMapOvr>
    <a:masterClrMapping/>
  </p:clrMapOvr>
  <mc:AlternateContent xmlns:mc="http://schemas.openxmlformats.org/markup-compatibility/2006">
    <mc:Choice xmlns:p14="http://schemas.microsoft.com/office/powerpoint/2010/main" Requires="p14">
      <p:transition p14:dur="10" advTm="1681"/>
    </mc:Choice>
    <mc:Fallback>
      <p:transition advTm="16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BEBEB05-241E-4F78-99FC-CEF8FA0452A9}"/>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4372" y="3986042"/>
            <a:ext cx="9148372" cy="2410712"/>
          </a:xfrm>
          <a:prstGeom prst="rect">
            <a:avLst/>
          </a:prstGeom>
          <a:noFill/>
          <a:ln>
            <a:noFill/>
          </a:ln>
        </p:spPr>
      </p:pic>
      <p:grpSp>
        <p:nvGrpSpPr>
          <p:cNvPr id="5" name="组合 4">
            <a:extLst>
              <a:ext uri="{FF2B5EF4-FFF2-40B4-BE49-F238E27FC236}">
                <a16:creationId xmlns:a16="http://schemas.microsoft.com/office/drawing/2014/main" id="{A588AA92-CD0C-463E-BE01-1A6AAAD4D7F6}"/>
              </a:ext>
            </a:extLst>
          </p:cNvPr>
          <p:cNvGrpSpPr/>
          <p:nvPr/>
        </p:nvGrpSpPr>
        <p:grpSpPr>
          <a:xfrm>
            <a:off x="574880" y="548680"/>
            <a:ext cx="7994015" cy="3108189"/>
            <a:chOff x="1735" y="2175"/>
            <a:chExt cx="10660" cy="4145"/>
          </a:xfrm>
        </p:grpSpPr>
        <p:sp>
          <p:nvSpPr>
            <p:cNvPr id="6" name="Title 1">
              <a:extLst>
                <a:ext uri="{FF2B5EF4-FFF2-40B4-BE49-F238E27FC236}">
                  <a16:creationId xmlns:a16="http://schemas.microsoft.com/office/drawing/2014/main" id="{09010C2F-BEC5-4180-BC3F-5B3FC3145A45}"/>
                </a:ext>
              </a:extLst>
            </p:cNvPr>
            <p:cNvSpPr txBox="1"/>
            <p:nvPr/>
          </p:nvSpPr>
          <p:spPr>
            <a:xfrm>
              <a:off x="5329" y="2175"/>
              <a:ext cx="3354" cy="598"/>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r>
                <a:rPr lang="zh-CN" altLang="en-US" sz="2400" dirty="0">
                  <a:solidFill>
                    <a:schemeClr val="tx1">
                      <a:lumMod val="65000"/>
                      <a:lumOff val="35000"/>
                    </a:schemeClr>
                  </a:solidFill>
                  <a:latin typeface="微软雅黑" panose="020B0503020204020204" pitchFamily="34" charset="-122"/>
                  <a:ea typeface="微软雅黑" panose="020B0503020204020204" pitchFamily="34" charset="-122"/>
                </a:rPr>
                <a:t>合成过程算法</a:t>
              </a:r>
            </a:p>
          </p:txBody>
        </p:sp>
        <p:sp>
          <p:nvSpPr>
            <p:cNvPr id="7" name="文本框 6">
              <a:extLst>
                <a:ext uri="{FF2B5EF4-FFF2-40B4-BE49-F238E27FC236}">
                  <a16:creationId xmlns:a16="http://schemas.microsoft.com/office/drawing/2014/main" id="{92C0B028-077D-4213-B099-CC307A1F31AF}"/>
                </a:ext>
              </a:extLst>
            </p:cNvPr>
            <p:cNvSpPr txBox="1"/>
            <p:nvPr/>
          </p:nvSpPr>
          <p:spPr>
            <a:xfrm>
              <a:off x="1735" y="3423"/>
              <a:ext cx="10660" cy="2897"/>
            </a:xfrm>
            <a:prstGeom prst="rect">
              <a:avLst/>
            </a:prstGeom>
            <a:noFill/>
          </p:spPr>
          <p:txBody>
            <a:bodyPr wrap="square" lIns="0" tIns="0" rIns="0" bIns="0" rtlCol="0">
              <a:spAutoFit/>
            </a:bodyPr>
            <a:lstStyle/>
            <a:p>
              <a:pPr>
                <a:lnSpc>
                  <a:spcPct val="150000"/>
                </a:lnSpc>
              </a:pPr>
              <a:r>
                <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拼接算法整体思路是将生成器以第</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l</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层为界分割为两部分。</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通过从预处理过程中得到的</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S</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中挑选合适的图块进行剪裁拼接，将大规模的拼接结果输入生成器的后半段，最终输出大规模的纹理。</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对图块的选择算法，第一轮初步选择，考虑</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latent field F</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中的每个图块对应预览</a:t>
              </a:r>
              <a:r>
                <a:rPr lang="en-US" altLang="zh-CN" sz="1600" dirty="0" err="1">
                  <a:solidFill>
                    <a:schemeClr val="tx1">
                      <a:lumMod val="65000"/>
                      <a:lumOff val="35000"/>
                    </a:schemeClr>
                  </a:solidFill>
                  <a:latin typeface="微软雅黑" panose="020B0503020204020204" pitchFamily="34" charset="-122"/>
                  <a:ea typeface="微软雅黑" panose="020B0503020204020204" pitchFamily="34" charset="-122"/>
                </a:rPr>
                <a:t>dr</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与引导图像</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M</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中对应区域的相似性。第二轮优化更新，再原有基础上再考虑每个图块与其相邻图块之间的相似性，即存储预览</a:t>
              </a:r>
              <a:r>
                <a:rPr lang="en-US" altLang="zh-CN" sz="1600" dirty="0" err="1">
                  <a:solidFill>
                    <a:schemeClr val="tx1">
                      <a:lumMod val="65000"/>
                      <a:lumOff val="35000"/>
                    </a:schemeClr>
                  </a:solidFill>
                  <a:latin typeface="微软雅黑" panose="020B0503020204020204" pitchFamily="34" charset="-122"/>
                  <a:ea typeface="微软雅黑" panose="020B0503020204020204" pitchFamily="34" charset="-122"/>
                </a:rPr>
                <a:t>d</a:t>
              </a:r>
              <a:r>
                <a:rPr lang="en-US" altLang="zh-CN" sz="1600" baseline="-25000" dirty="0" err="1">
                  <a:solidFill>
                    <a:schemeClr val="tx1">
                      <a:lumMod val="65000"/>
                      <a:lumOff val="35000"/>
                    </a:schemeClr>
                  </a:solidFill>
                  <a:latin typeface="微软雅黑" panose="020B0503020204020204" pitchFamily="34" charset="-122"/>
                  <a:ea typeface="微软雅黑" panose="020B0503020204020204" pitchFamily="34" charset="-122"/>
                </a:rPr>
                <a:t>r</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、预处理聚类</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C</a:t>
              </a:r>
              <a:r>
                <a:rPr lang="en-US" altLang="zh-CN" sz="1600" baseline="-25000" dirty="0">
                  <a:solidFill>
                    <a:schemeClr val="tx1">
                      <a:lumMod val="65000"/>
                      <a:lumOff val="35000"/>
                    </a:schemeClr>
                  </a:solidFill>
                  <a:latin typeface="微软雅黑" panose="020B0503020204020204" pitchFamily="34" charset="-122"/>
                  <a:ea typeface="微软雅黑" panose="020B0503020204020204" pitchFamily="34" charset="-122"/>
                </a:rPr>
                <a:t>k</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、图块</a:t>
              </a:r>
              <a:r>
                <a:rPr lang="en-US" altLang="zh-CN" sz="1600" dirty="0" err="1">
                  <a:solidFill>
                    <a:schemeClr val="tx1">
                      <a:lumMod val="65000"/>
                      <a:lumOff val="35000"/>
                    </a:schemeClr>
                  </a:solidFill>
                  <a:latin typeface="微软雅黑" panose="020B0503020204020204" pitchFamily="34" charset="-122"/>
                  <a:ea typeface="微软雅黑" panose="020B0503020204020204" pitchFamily="34" charset="-122"/>
                </a:rPr>
                <a:t>t</a:t>
              </a:r>
              <a:r>
                <a:rPr lang="en-US" altLang="zh-CN" sz="1600" baseline="-25000" dirty="0" err="1">
                  <a:solidFill>
                    <a:schemeClr val="tx1">
                      <a:lumMod val="65000"/>
                      <a:lumOff val="35000"/>
                    </a:schemeClr>
                  </a:solidFill>
                  <a:latin typeface="微软雅黑" panose="020B0503020204020204" pitchFamily="34" charset="-122"/>
                  <a:ea typeface="微软雅黑" panose="020B0503020204020204" pitchFamily="34" charset="-122"/>
                </a:rPr>
                <a:t>l</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间的相似性来判断。</a:t>
              </a:r>
              <a:endParaRPr lang="zh-CN" altLang="en-US" sz="18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8" name="直接连接符 7">
              <a:extLst>
                <a:ext uri="{FF2B5EF4-FFF2-40B4-BE49-F238E27FC236}">
                  <a16:creationId xmlns:a16="http://schemas.microsoft.com/office/drawing/2014/main" id="{C614AE8F-EB8D-42A5-AB2A-1E9E193A183C}"/>
                </a:ext>
              </a:extLst>
            </p:cNvPr>
            <p:cNvCxnSpPr/>
            <p:nvPr/>
          </p:nvCxnSpPr>
          <p:spPr>
            <a:xfrm>
              <a:off x="1735" y="3201"/>
              <a:ext cx="10542" cy="0"/>
            </a:xfrm>
            <a:prstGeom prst="line">
              <a:avLst/>
            </a:prstGeom>
            <a:ln w="44450" cmpd="sng">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15221963"/>
      </p:ext>
    </p:extLst>
  </p:cSld>
  <p:clrMapOvr>
    <a:masterClrMapping/>
  </p:clrMapOvr>
  <mc:AlternateContent xmlns:mc="http://schemas.openxmlformats.org/markup-compatibility/2006">
    <mc:Choice xmlns:p14="http://schemas.microsoft.com/office/powerpoint/2010/main" Requires="p14">
      <p:transition p14:dur="9" advTm="6216"/>
    </mc:Choice>
    <mc:Fallback>
      <p:transition advTm="6216"/>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E39A1280-06A3-4630-952C-67817F6D1AB5}"/>
              </a:ext>
            </a:extLst>
          </p:cNvPr>
          <p:cNvPicPr>
            <a:picLocks noChangeAspect="1"/>
          </p:cNvPicPr>
          <p:nvPr/>
        </p:nvPicPr>
        <p:blipFill>
          <a:blip r:embed="rId2"/>
          <a:stretch>
            <a:fillRect/>
          </a:stretch>
        </p:blipFill>
        <p:spPr>
          <a:xfrm>
            <a:off x="227179" y="1225555"/>
            <a:ext cx="8689641" cy="4406889"/>
          </a:xfrm>
          <a:prstGeom prst="rect">
            <a:avLst/>
          </a:prstGeom>
        </p:spPr>
      </p:pic>
      <p:sp>
        <p:nvSpPr>
          <p:cNvPr id="3" name="文本框 2">
            <a:extLst>
              <a:ext uri="{FF2B5EF4-FFF2-40B4-BE49-F238E27FC236}">
                <a16:creationId xmlns:a16="http://schemas.microsoft.com/office/drawing/2014/main" id="{EE47E53E-D977-4159-841B-BE22E1CD1CF6}"/>
              </a:ext>
            </a:extLst>
          </p:cNvPr>
          <p:cNvSpPr txBox="1"/>
          <p:nvPr/>
        </p:nvSpPr>
        <p:spPr>
          <a:xfrm>
            <a:off x="347136" y="5733256"/>
            <a:ext cx="8551767" cy="369332"/>
          </a:xfrm>
          <a:prstGeom prst="rect">
            <a:avLst/>
          </a:prstGeom>
          <a:noFill/>
        </p:spPr>
        <p:txBody>
          <a:bodyPr wrap="square" lIns="0" tIns="0" rIns="0" bIns="0" rtlCol="0">
            <a:spAutoFit/>
          </a:bodyPr>
          <a:lstStyle/>
          <a:p>
            <a:r>
              <a:rPr lang="zh-CN" altLang="en-US" sz="1200" b="1" dirty="0">
                <a:solidFill>
                  <a:schemeClr val="accent6"/>
                </a:solidFill>
                <a:latin typeface="微软雅黑" panose="020B0503020204020204" pitchFamily="34" charset="-122"/>
                <a:ea typeface="微软雅黑" panose="020B0503020204020204" pitchFamily="34" charset="-122"/>
              </a:rPr>
              <a:t>训练数据        随机向量                                        </a:t>
            </a:r>
            <a:endParaRPr lang="en-US" altLang="zh-CN" sz="1200" b="1" dirty="0">
              <a:solidFill>
                <a:schemeClr val="accent6"/>
              </a:solidFill>
              <a:latin typeface="微软雅黑" panose="020B0503020204020204" pitchFamily="34" charset="-122"/>
              <a:ea typeface="微软雅黑" panose="020B0503020204020204" pitchFamily="34" charset="-122"/>
            </a:endParaRPr>
          </a:p>
          <a:p>
            <a:r>
              <a:rPr lang="en-US" altLang="zh-CN" sz="1200" b="1" dirty="0">
                <a:solidFill>
                  <a:schemeClr val="accent6"/>
                </a:solidFill>
                <a:latin typeface="微软雅黑" panose="020B0503020204020204" pitchFamily="34" charset="-122"/>
                <a:ea typeface="微软雅黑" panose="020B0503020204020204" pitchFamily="34" charset="-122"/>
              </a:rPr>
              <a:t>                      </a:t>
            </a:r>
            <a:r>
              <a:rPr lang="zh-CN" altLang="en-US" sz="1200" b="1" dirty="0">
                <a:solidFill>
                  <a:schemeClr val="accent6"/>
                </a:solidFill>
                <a:latin typeface="微软雅黑" panose="020B0503020204020204" pitchFamily="34" charset="-122"/>
                <a:ea typeface="微软雅黑" panose="020B0503020204020204" pitchFamily="34" charset="-122"/>
              </a:rPr>
              <a:t>生成结果</a:t>
            </a:r>
          </a:p>
        </p:txBody>
      </p:sp>
      <p:sp>
        <p:nvSpPr>
          <p:cNvPr id="6" name="文本框 5">
            <a:extLst>
              <a:ext uri="{FF2B5EF4-FFF2-40B4-BE49-F238E27FC236}">
                <a16:creationId xmlns:a16="http://schemas.microsoft.com/office/drawing/2014/main" id="{81880C0F-5BFC-438D-A0AF-455623725614}"/>
              </a:ext>
            </a:extLst>
          </p:cNvPr>
          <p:cNvSpPr txBox="1"/>
          <p:nvPr/>
        </p:nvSpPr>
        <p:spPr>
          <a:xfrm>
            <a:off x="2267744" y="860433"/>
            <a:ext cx="8551767" cy="184666"/>
          </a:xfrm>
          <a:prstGeom prst="rect">
            <a:avLst/>
          </a:prstGeom>
          <a:noFill/>
        </p:spPr>
        <p:txBody>
          <a:bodyPr wrap="square" lIns="0" tIns="0" rIns="0" bIns="0" rtlCol="0">
            <a:spAutoFit/>
          </a:bodyPr>
          <a:lstStyle/>
          <a:p>
            <a:r>
              <a:rPr lang="zh-CN" altLang="en-US" sz="1200" b="1" dirty="0">
                <a:solidFill>
                  <a:schemeClr val="accent6"/>
                </a:solidFill>
                <a:latin typeface="微软雅黑" panose="020B0503020204020204" pitchFamily="34" charset="-122"/>
                <a:ea typeface="微软雅黑" panose="020B0503020204020204" pitchFamily="34" charset="-122"/>
              </a:rPr>
              <a:t>低分辨率引导图像</a:t>
            </a:r>
            <a:r>
              <a:rPr lang="en-US" altLang="zh-CN" sz="1200" b="1" dirty="0">
                <a:solidFill>
                  <a:schemeClr val="accent6"/>
                </a:solidFill>
                <a:latin typeface="微软雅黑" panose="020B0503020204020204" pitchFamily="34" charset="-122"/>
                <a:ea typeface="微软雅黑" panose="020B0503020204020204" pitchFamily="34" charset="-122"/>
              </a:rPr>
              <a:t>M</a:t>
            </a:r>
            <a:endParaRPr lang="zh-CN" altLang="en-US" sz="1200" b="1" dirty="0">
              <a:solidFill>
                <a:schemeClr val="accent6"/>
              </a:solidFill>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C11B45D9-5EC7-4234-A0FD-BB7C5B2487E2}"/>
              </a:ext>
            </a:extLst>
          </p:cNvPr>
          <p:cNvSpPr txBox="1"/>
          <p:nvPr/>
        </p:nvSpPr>
        <p:spPr>
          <a:xfrm>
            <a:off x="5652120" y="909542"/>
            <a:ext cx="8551767" cy="184666"/>
          </a:xfrm>
          <a:prstGeom prst="rect">
            <a:avLst/>
          </a:prstGeom>
          <a:noFill/>
        </p:spPr>
        <p:txBody>
          <a:bodyPr wrap="square" lIns="0" tIns="0" rIns="0" bIns="0" rtlCol="0">
            <a:spAutoFit/>
          </a:bodyPr>
          <a:lstStyle/>
          <a:p>
            <a:r>
              <a:rPr lang="zh-CN" altLang="en-US" sz="1200" b="1" dirty="0">
                <a:solidFill>
                  <a:schemeClr val="accent6"/>
                </a:solidFill>
                <a:latin typeface="微软雅黑" panose="020B0503020204020204" pitchFamily="34" charset="-122"/>
                <a:ea typeface="微软雅黑" panose="020B0503020204020204" pitchFamily="34" charset="-122"/>
              </a:rPr>
              <a:t>生成结果</a:t>
            </a:r>
            <a:r>
              <a:rPr lang="en-US" altLang="zh-CN" sz="1200" b="1" dirty="0">
                <a:solidFill>
                  <a:schemeClr val="accent6"/>
                </a:solidFill>
                <a:latin typeface="微软雅黑" panose="020B0503020204020204" pitchFamily="34" charset="-122"/>
                <a:ea typeface="微软雅黑" panose="020B0503020204020204" pitchFamily="34" charset="-122"/>
              </a:rPr>
              <a:t>I</a:t>
            </a:r>
            <a:endParaRPr lang="zh-CN" altLang="en-US" sz="1200" b="1" dirty="0">
              <a:solidFill>
                <a:schemeClr val="accent6"/>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82973498"/>
      </p:ext>
    </p:extLst>
  </p:cSld>
  <p:clrMapOvr>
    <a:masterClrMapping/>
  </p:clrMapOvr>
  <mc:AlternateContent xmlns:mc="http://schemas.openxmlformats.org/markup-compatibility/2006">
    <mc:Choice xmlns:p14="http://schemas.microsoft.com/office/powerpoint/2010/main" Requires="p14">
      <p:transition p14:dur="9" advTm="664"/>
    </mc:Choice>
    <mc:Fallback>
      <p:transition advTm="664"/>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5580112" y="1556792"/>
            <a:ext cx="1872743" cy="2553335"/>
          </a:xfrm>
          <a:prstGeom prst="rect">
            <a:avLst/>
          </a:prstGeom>
        </p:spPr>
        <p:txBody>
          <a:bodyPr wrap="square">
            <a:spAutoFit/>
          </a:bodyPr>
          <a:lstStyle/>
          <a:p>
            <a:pPr fontAlgn="auto">
              <a:spcBef>
                <a:spcPts val="0"/>
              </a:spcBef>
              <a:spcAft>
                <a:spcPts val="0"/>
              </a:spcAft>
              <a:defRPr/>
            </a:pPr>
            <a:r>
              <a:rPr lang="en-US" altLang="zh-CN" sz="8000" spc="300" dirty="0">
                <a:solidFill>
                  <a:schemeClr val="bg1"/>
                </a:solidFill>
                <a:latin typeface="Agency FB" panose="020B0503020202020204" pitchFamily="34" charset="0"/>
                <a:cs typeface="+mn-ea"/>
                <a:sym typeface="+mn-lt"/>
              </a:rPr>
              <a:t>2019</a:t>
            </a:r>
            <a:endParaRPr lang="zh-CN" altLang="en-US" sz="8000" spc="300" dirty="0">
              <a:solidFill>
                <a:schemeClr val="bg1"/>
              </a:solidFill>
              <a:latin typeface="Agency FB" panose="020B0503020202020204" pitchFamily="34" charset="0"/>
              <a:cs typeface="+mn-ea"/>
              <a:sym typeface="+mn-lt"/>
            </a:endParaRPr>
          </a:p>
        </p:txBody>
      </p:sp>
      <p:sp>
        <p:nvSpPr>
          <p:cNvPr id="11" name="矩形 10"/>
          <p:cNvSpPr/>
          <p:nvPr/>
        </p:nvSpPr>
        <p:spPr>
          <a:xfrm>
            <a:off x="6156176" y="2708920"/>
            <a:ext cx="1574747" cy="829945"/>
          </a:xfrm>
          <a:prstGeom prst="rect">
            <a:avLst/>
          </a:prstGeom>
        </p:spPr>
        <p:txBody>
          <a:bodyPr wrap="square">
            <a:spAutoFit/>
          </a:bodyPr>
          <a:lstStyle/>
          <a:p>
            <a:pPr fontAlgn="auto">
              <a:spcBef>
                <a:spcPts val="0"/>
              </a:spcBef>
              <a:spcAft>
                <a:spcPts val="0"/>
              </a:spcAft>
              <a:defRPr/>
            </a:pPr>
            <a:r>
              <a:rPr lang="en-US" altLang="zh-CN" sz="4800" spc="300" dirty="0">
                <a:solidFill>
                  <a:schemeClr val="tx1">
                    <a:lumMod val="65000"/>
                    <a:lumOff val="35000"/>
                  </a:schemeClr>
                </a:solidFill>
                <a:latin typeface="Berlin Sans FB Demi" panose="020E0802020502020306" pitchFamily="34" charset="0"/>
                <a:cs typeface="+mn-ea"/>
                <a:sym typeface="+mn-lt"/>
              </a:rPr>
              <a:t>03</a:t>
            </a:r>
            <a:endParaRPr lang="zh-CN" altLang="en-US" sz="4800" spc="300" dirty="0">
              <a:solidFill>
                <a:schemeClr val="tx1">
                  <a:lumMod val="65000"/>
                  <a:lumOff val="35000"/>
                </a:schemeClr>
              </a:solidFill>
              <a:latin typeface="Berlin Sans FB Demi" panose="020E0802020502020306" pitchFamily="34" charset="0"/>
              <a:cs typeface="+mn-ea"/>
              <a:sym typeface="+mn-lt"/>
            </a:endParaRPr>
          </a:p>
        </p:txBody>
      </p:sp>
      <p:sp>
        <p:nvSpPr>
          <p:cNvPr id="12" name="TextBox 7"/>
          <p:cNvSpPr>
            <a:spLocks noChangeArrowheads="1"/>
          </p:cNvSpPr>
          <p:nvPr/>
        </p:nvSpPr>
        <p:spPr bwMode="auto">
          <a:xfrm>
            <a:off x="5310937" y="3395901"/>
            <a:ext cx="2645439"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zh-CN" altLang="en-US" sz="2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研究创新点</a:t>
            </a:r>
          </a:p>
        </p:txBody>
      </p:sp>
      <p:pic>
        <p:nvPicPr>
          <p:cNvPr id="7" name="图片 6"/>
          <p:cNvPicPr>
            <a:picLocks noChangeAspect="1"/>
          </p:cNvPicPr>
          <p:nvPr/>
        </p:nvPicPr>
        <p:blipFill>
          <a:blip r:embed="rId4" cstate="print"/>
          <a:stretch>
            <a:fillRect/>
          </a:stretch>
        </p:blipFill>
        <p:spPr>
          <a:xfrm>
            <a:off x="489026" y="1268760"/>
            <a:ext cx="3665394" cy="4497782"/>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itle 1"/>
          <p:cNvSpPr txBox="1"/>
          <p:nvPr/>
        </p:nvSpPr>
        <p:spPr>
          <a:xfrm>
            <a:off x="467544" y="404664"/>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defRPr/>
            </a:pPr>
            <a:endParaRPr lang="zh-CN" altLang="en-US" sz="2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endParaRPr>
          </a:p>
        </p:txBody>
      </p:sp>
      <p:pic>
        <p:nvPicPr>
          <p:cNvPr id="3" name="图片 2">
            <a:extLst>
              <a:ext uri="{FF2B5EF4-FFF2-40B4-BE49-F238E27FC236}">
                <a16:creationId xmlns:a16="http://schemas.microsoft.com/office/drawing/2014/main" id="{984F9FD8-92FD-4724-8C60-E9057BCCA88B}"/>
              </a:ext>
            </a:extLst>
          </p:cNvPr>
          <p:cNvPicPr>
            <a:picLocks noChangeAspect="1"/>
          </p:cNvPicPr>
          <p:nvPr/>
        </p:nvPicPr>
        <p:blipFill>
          <a:blip r:embed="rId4"/>
          <a:stretch>
            <a:fillRect/>
          </a:stretch>
        </p:blipFill>
        <p:spPr>
          <a:xfrm>
            <a:off x="2570255" y="4441983"/>
            <a:ext cx="3914775" cy="2047875"/>
          </a:xfrm>
          <a:prstGeom prst="rect">
            <a:avLst/>
          </a:prstGeom>
        </p:spPr>
      </p:pic>
      <p:grpSp>
        <p:nvGrpSpPr>
          <p:cNvPr id="37" name="组合 36">
            <a:extLst>
              <a:ext uri="{FF2B5EF4-FFF2-40B4-BE49-F238E27FC236}">
                <a16:creationId xmlns:a16="http://schemas.microsoft.com/office/drawing/2014/main" id="{D7212B28-5601-4532-990A-5C371EBFF510}"/>
              </a:ext>
            </a:extLst>
          </p:cNvPr>
          <p:cNvGrpSpPr/>
          <p:nvPr/>
        </p:nvGrpSpPr>
        <p:grpSpPr>
          <a:xfrm>
            <a:off x="574880" y="548681"/>
            <a:ext cx="7994015" cy="3893302"/>
            <a:chOff x="1735" y="2175"/>
            <a:chExt cx="10660" cy="5192"/>
          </a:xfrm>
        </p:grpSpPr>
        <p:sp>
          <p:nvSpPr>
            <p:cNvPr id="38" name="Title 1">
              <a:extLst>
                <a:ext uri="{FF2B5EF4-FFF2-40B4-BE49-F238E27FC236}">
                  <a16:creationId xmlns:a16="http://schemas.microsoft.com/office/drawing/2014/main" id="{4C746710-03B9-4EBE-AAB4-3F4A8C207C2E}"/>
                </a:ext>
              </a:extLst>
            </p:cNvPr>
            <p:cNvSpPr txBox="1"/>
            <p:nvPr/>
          </p:nvSpPr>
          <p:spPr>
            <a:xfrm>
              <a:off x="5329" y="2175"/>
              <a:ext cx="3354" cy="598"/>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defRPr/>
              </a:pPr>
              <a:r>
                <a:rPr lang="zh-CN" altLang="en-US" sz="2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研究创新点</a:t>
              </a:r>
            </a:p>
          </p:txBody>
        </p:sp>
        <p:sp>
          <p:nvSpPr>
            <p:cNvPr id="39" name="文本框 38">
              <a:extLst>
                <a:ext uri="{FF2B5EF4-FFF2-40B4-BE49-F238E27FC236}">
                  <a16:creationId xmlns:a16="http://schemas.microsoft.com/office/drawing/2014/main" id="{E72BB336-32B0-4ACC-B478-460EF3C594FB}"/>
                </a:ext>
              </a:extLst>
            </p:cNvPr>
            <p:cNvSpPr txBox="1"/>
            <p:nvPr/>
          </p:nvSpPr>
          <p:spPr>
            <a:xfrm>
              <a:off x="1735" y="3423"/>
              <a:ext cx="10660" cy="3944"/>
            </a:xfrm>
            <a:prstGeom prst="rect">
              <a:avLst/>
            </a:prstGeom>
            <a:noFill/>
          </p:spPr>
          <p:txBody>
            <a:bodyPr wrap="square" lIns="0" tIns="0" rIns="0" bIns="0" rtlCol="0">
              <a:spAutoFit/>
            </a:bodyPr>
            <a:lstStyle/>
            <a:p>
              <a:pPr>
                <a:lnSpc>
                  <a:spcPct val="150000"/>
                </a:lnSpc>
              </a:pPr>
              <a:r>
                <a:rPr lang="zh-CN" altLang="en-US" b="1"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       创新点：</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论文中作者面对大规模输出的问题，选择提出了一种基于马尔科夫随机场的中间层拼接算法，使得该纹理生成算法可以用于</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生成近乎不限规模的图像</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，而又</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保持整体与局部上的纹理特征</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算法考虑到了应用时中的</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操作反馈速度</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，将算法分割，在首次进行纹理快速生成，再在后台逐步优化纹理，使交互体验得到改善。网络的卷积结构在局部纹理更新上更加快捷，在艺术控制界面的实现上有天然优势。</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缺陷：</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当前存在的缺陷主要是在缺乏在大规模图像生成时的内存管理优化方法。以及面对极端情况时的生成效果缺陷</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a:t>
              </a:r>
              <a:endPar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40" name="直接连接符 39">
              <a:extLst>
                <a:ext uri="{FF2B5EF4-FFF2-40B4-BE49-F238E27FC236}">
                  <a16:creationId xmlns:a16="http://schemas.microsoft.com/office/drawing/2014/main" id="{F4379DC6-43D1-4CA6-8294-0A8FB1E68A81}"/>
                </a:ext>
              </a:extLst>
            </p:cNvPr>
            <p:cNvCxnSpPr/>
            <p:nvPr/>
          </p:nvCxnSpPr>
          <p:spPr>
            <a:xfrm>
              <a:off x="1735" y="3201"/>
              <a:ext cx="10542" cy="0"/>
            </a:xfrm>
            <a:prstGeom prst="line">
              <a:avLst/>
            </a:prstGeom>
            <a:ln w="44450" cmpd="sng">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5580112" y="1556792"/>
            <a:ext cx="1872743" cy="2553335"/>
          </a:xfrm>
          <a:prstGeom prst="rect">
            <a:avLst/>
          </a:prstGeom>
        </p:spPr>
        <p:txBody>
          <a:bodyPr wrap="square">
            <a:spAutoFit/>
          </a:bodyPr>
          <a:lstStyle/>
          <a:p>
            <a:pPr fontAlgn="auto">
              <a:spcBef>
                <a:spcPts val="0"/>
              </a:spcBef>
              <a:spcAft>
                <a:spcPts val="0"/>
              </a:spcAft>
              <a:defRPr/>
            </a:pPr>
            <a:r>
              <a:rPr lang="en-US" altLang="zh-CN" sz="8000" spc="300" dirty="0">
                <a:solidFill>
                  <a:schemeClr val="bg1"/>
                </a:solidFill>
                <a:latin typeface="Agency FB" panose="020B0503020202020204" pitchFamily="34" charset="0"/>
                <a:cs typeface="+mn-ea"/>
                <a:sym typeface="+mn-lt"/>
              </a:rPr>
              <a:t>2019</a:t>
            </a:r>
            <a:endParaRPr lang="zh-CN" altLang="en-US" sz="8000" spc="300" dirty="0">
              <a:solidFill>
                <a:schemeClr val="bg1"/>
              </a:solidFill>
              <a:latin typeface="Agency FB" panose="020B0503020202020204" pitchFamily="34" charset="0"/>
              <a:cs typeface="+mn-ea"/>
              <a:sym typeface="+mn-lt"/>
            </a:endParaRPr>
          </a:p>
        </p:txBody>
      </p:sp>
      <p:sp>
        <p:nvSpPr>
          <p:cNvPr id="11" name="矩形 10"/>
          <p:cNvSpPr/>
          <p:nvPr/>
        </p:nvSpPr>
        <p:spPr>
          <a:xfrm>
            <a:off x="6156176" y="2708920"/>
            <a:ext cx="1574747" cy="829945"/>
          </a:xfrm>
          <a:prstGeom prst="rect">
            <a:avLst/>
          </a:prstGeom>
        </p:spPr>
        <p:txBody>
          <a:bodyPr wrap="square">
            <a:spAutoFit/>
          </a:bodyPr>
          <a:lstStyle/>
          <a:p>
            <a:pPr fontAlgn="auto">
              <a:spcBef>
                <a:spcPts val="0"/>
              </a:spcBef>
              <a:spcAft>
                <a:spcPts val="0"/>
              </a:spcAft>
              <a:defRPr/>
            </a:pPr>
            <a:r>
              <a:rPr lang="en-US" altLang="zh-CN" sz="4800" spc="300" dirty="0">
                <a:solidFill>
                  <a:schemeClr val="tx1">
                    <a:lumMod val="65000"/>
                    <a:lumOff val="35000"/>
                  </a:schemeClr>
                </a:solidFill>
                <a:latin typeface="Berlin Sans FB Demi" panose="020E0802020502020306" pitchFamily="34" charset="0"/>
                <a:cs typeface="+mn-ea"/>
                <a:sym typeface="+mn-lt"/>
              </a:rPr>
              <a:t>04</a:t>
            </a:r>
            <a:endParaRPr lang="zh-CN" altLang="en-US" sz="4800" spc="300" dirty="0">
              <a:solidFill>
                <a:schemeClr val="tx1">
                  <a:lumMod val="65000"/>
                  <a:lumOff val="35000"/>
                </a:schemeClr>
              </a:solidFill>
              <a:latin typeface="Berlin Sans FB Demi" panose="020E0802020502020306" pitchFamily="34" charset="0"/>
              <a:cs typeface="+mn-ea"/>
              <a:sym typeface="+mn-lt"/>
            </a:endParaRPr>
          </a:p>
        </p:txBody>
      </p:sp>
      <p:sp>
        <p:nvSpPr>
          <p:cNvPr id="12" name="TextBox 7"/>
          <p:cNvSpPr>
            <a:spLocks noChangeArrowheads="1"/>
          </p:cNvSpPr>
          <p:nvPr/>
        </p:nvSpPr>
        <p:spPr bwMode="auto">
          <a:xfrm>
            <a:off x="5310937" y="3395901"/>
            <a:ext cx="2645439" cy="36893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zh-CN" altLang="en-US" sz="2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项目成果</a:t>
            </a:r>
          </a:p>
        </p:txBody>
      </p:sp>
      <p:pic>
        <p:nvPicPr>
          <p:cNvPr id="7" name="图片 6"/>
          <p:cNvPicPr>
            <a:picLocks noChangeAspect="1"/>
          </p:cNvPicPr>
          <p:nvPr/>
        </p:nvPicPr>
        <p:blipFill>
          <a:blip r:embed="rId4" cstate="print"/>
          <a:stretch>
            <a:fillRect/>
          </a:stretch>
        </p:blipFill>
        <p:spPr>
          <a:xfrm>
            <a:off x="489026" y="1268760"/>
            <a:ext cx="3665394" cy="4497782"/>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a:extLst>
              <a:ext uri="{FF2B5EF4-FFF2-40B4-BE49-F238E27FC236}">
                <a16:creationId xmlns:a16="http://schemas.microsoft.com/office/drawing/2014/main" id="{9D1CB508-3D32-4D11-A954-BF270E941B0D}"/>
              </a:ext>
            </a:extLst>
          </p:cNvPr>
          <p:cNvGrpSpPr/>
          <p:nvPr/>
        </p:nvGrpSpPr>
        <p:grpSpPr>
          <a:xfrm>
            <a:off x="574880" y="548681"/>
            <a:ext cx="7994015" cy="2964219"/>
            <a:chOff x="1735" y="2175"/>
            <a:chExt cx="10660" cy="3953"/>
          </a:xfrm>
        </p:grpSpPr>
        <p:sp>
          <p:nvSpPr>
            <p:cNvPr id="33" name="Title 1">
              <a:extLst>
                <a:ext uri="{FF2B5EF4-FFF2-40B4-BE49-F238E27FC236}">
                  <a16:creationId xmlns:a16="http://schemas.microsoft.com/office/drawing/2014/main" id="{0E0629CF-2742-404A-B882-539C388465FB}"/>
                </a:ext>
              </a:extLst>
            </p:cNvPr>
            <p:cNvSpPr txBox="1"/>
            <p:nvPr/>
          </p:nvSpPr>
          <p:spPr>
            <a:xfrm>
              <a:off x="5329" y="2175"/>
              <a:ext cx="3354" cy="598"/>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defRPr/>
              </a:pPr>
              <a:r>
                <a:rPr lang="zh-CN" altLang="en-US" sz="2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成果应用</a:t>
              </a:r>
            </a:p>
          </p:txBody>
        </p:sp>
        <p:sp>
          <p:nvSpPr>
            <p:cNvPr id="34" name="文本框 33">
              <a:extLst>
                <a:ext uri="{FF2B5EF4-FFF2-40B4-BE49-F238E27FC236}">
                  <a16:creationId xmlns:a16="http://schemas.microsoft.com/office/drawing/2014/main" id="{9CF1ADD9-80A7-4913-A4B3-6D3B2DB8BDC0}"/>
                </a:ext>
              </a:extLst>
            </p:cNvPr>
            <p:cNvSpPr txBox="1"/>
            <p:nvPr/>
          </p:nvSpPr>
          <p:spPr>
            <a:xfrm>
              <a:off x="1735" y="3423"/>
              <a:ext cx="10660" cy="2705"/>
            </a:xfrm>
            <a:prstGeom prst="rect">
              <a:avLst/>
            </a:prstGeom>
            <a:noFill/>
          </p:spPr>
          <p:txBody>
            <a:bodyPr wrap="square" lIns="0" tIns="0" rIns="0" bIns="0" rtlCol="0">
              <a:spAutoFit/>
            </a:bodyPr>
            <a:lstStyle/>
            <a:p>
              <a:pPr>
                <a:lnSpc>
                  <a:spcPct val="150000"/>
                </a:lnSpc>
              </a:pP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       论文中的算法主要用于大规模的纹理生成，可以用于高分辨率的艺术创作以及高精度大规模地图纹理的生成。</a:t>
              </a:r>
              <a:endParaRPr lang="en-US" altLang="zh-CN"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算法对艺术控制的添加十分友好，可以进一步扩展作为更加专业的图像处理工具来使用。同样可以用于像游戏、影视等规模较大且需要艺术控制功能的场景。</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35" name="直接连接符 34">
              <a:extLst>
                <a:ext uri="{FF2B5EF4-FFF2-40B4-BE49-F238E27FC236}">
                  <a16:creationId xmlns:a16="http://schemas.microsoft.com/office/drawing/2014/main" id="{908802BA-8F98-40BA-93D6-C3AAF2212539}"/>
                </a:ext>
              </a:extLst>
            </p:cNvPr>
            <p:cNvCxnSpPr/>
            <p:nvPr/>
          </p:nvCxnSpPr>
          <p:spPr>
            <a:xfrm>
              <a:off x="1735" y="3201"/>
              <a:ext cx="10542" cy="0"/>
            </a:xfrm>
            <a:prstGeom prst="line">
              <a:avLst/>
            </a:prstGeom>
            <a:ln w="44450" cmpd="sng">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grpSp>
      <p:pic>
        <p:nvPicPr>
          <p:cNvPr id="37" name="图片 36">
            <a:extLst>
              <a:ext uri="{FF2B5EF4-FFF2-40B4-BE49-F238E27FC236}">
                <a16:creationId xmlns:a16="http://schemas.microsoft.com/office/drawing/2014/main" id="{E1BF1809-D604-4CA9-9EA7-45DEF322B0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39952" y="4293096"/>
            <a:ext cx="4724400" cy="1752600"/>
          </a:xfrm>
          <a:prstGeom prst="rect">
            <a:avLst/>
          </a:prstGeom>
        </p:spPr>
      </p:pic>
      <p:pic>
        <p:nvPicPr>
          <p:cNvPr id="38" name="图片 37">
            <a:extLst>
              <a:ext uri="{FF2B5EF4-FFF2-40B4-BE49-F238E27FC236}">
                <a16:creationId xmlns:a16="http://schemas.microsoft.com/office/drawing/2014/main" id="{DE1578DB-FB24-4281-A889-B1CE8BD99EDE}"/>
              </a:ext>
            </a:extLst>
          </p:cNvPr>
          <p:cNvPicPr>
            <a:picLocks noChangeAspect="1"/>
          </p:cNvPicPr>
          <p:nvPr/>
        </p:nvPicPr>
        <p:blipFill>
          <a:blip r:embed="rId4"/>
          <a:stretch>
            <a:fillRect/>
          </a:stretch>
        </p:blipFill>
        <p:spPr>
          <a:xfrm>
            <a:off x="683568" y="3861048"/>
            <a:ext cx="2720458" cy="2376264"/>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p:cNvSpPr txBox="1"/>
          <p:nvPr/>
        </p:nvSpPr>
        <p:spPr>
          <a:xfrm>
            <a:off x="10609990" y="7239839"/>
            <a:ext cx="868680" cy="368300"/>
          </a:xfrm>
          <a:prstGeom prst="rect">
            <a:avLst/>
          </a:prstGeom>
          <a:noFill/>
        </p:spPr>
        <p:txBody>
          <a:bodyPr wrap="none" rtlCol="0">
            <a:spAutoFit/>
          </a:bodyPr>
          <a:lstStyle/>
          <a:p>
            <a:r>
              <a:rPr lang="zh-CN" altLang="en-US" dirty="0"/>
              <a:t>延时符</a:t>
            </a:r>
          </a:p>
        </p:txBody>
      </p:sp>
      <p:sp>
        <p:nvSpPr>
          <p:cNvPr id="9" name="矩形 8"/>
          <p:cNvSpPr/>
          <p:nvPr/>
        </p:nvSpPr>
        <p:spPr>
          <a:xfrm>
            <a:off x="5580112" y="1556792"/>
            <a:ext cx="1872743" cy="2553335"/>
          </a:xfrm>
          <a:prstGeom prst="rect">
            <a:avLst/>
          </a:prstGeom>
        </p:spPr>
        <p:txBody>
          <a:bodyPr wrap="square">
            <a:spAutoFit/>
          </a:bodyPr>
          <a:lstStyle/>
          <a:p>
            <a:pPr fontAlgn="auto">
              <a:spcBef>
                <a:spcPts val="0"/>
              </a:spcBef>
              <a:spcAft>
                <a:spcPts val="0"/>
              </a:spcAft>
              <a:defRPr/>
            </a:pPr>
            <a:r>
              <a:rPr lang="en-US" altLang="zh-CN" sz="8000" spc="300" dirty="0">
                <a:solidFill>
                  <a:schemeClr val="bg1"/>
                </a:solidFill>
                <a:latin typeface="Agency FB" panose="020B0503020202020204" pitchFamily="34" charset="0"/>
                <a:cs typeface="+mn-ea"/>
                <a:sym typeface="+mn-lt"/>
              </a:rPr>
              <a:t>2019</a:t>
            </a:r>
            <a:endParaRPr lang="zh-CN" altLang="en-US" sz="8000" spc="300" dirty="0">
              <a:solidFill>
                <a:schemeClr val="bg1"/>
              </a:solidFill>
              <a:latin typeface="Agency FB" panose="020B0503020202020204" pitchFamily="34" charset="0"/>
              <a:cs typeface="+mn-ea"/>
              <a:sym typeface="+mn-lt"/>
            </a:endParaRPr>
          </a:p>
        </p:txBody>
      </p:sp>
      <p:sp>
        <p:nvSpPr>
          <p:cNvPr id="17" name="TextBox 7"/>
          <p:cNvSpPr>
            <a:spLocks noChangeArrowheads="1"/>
          </p:cNvSpPr>
          <p:nvPr/>
        </p:nvSpPr>
        <p:spPr bwMode="auto">
          <a:xfrm>
            <a:off x="5652120" y="3070937"/>
            <a:ext cx="2645439"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eaLnBrk="1" hangingPunct="1"/>
            <a:r>
              <a:rPr lang="zh-CN" altLang="en-US" sz="2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谢谢</a:t>
            </a:r>
          </a:p>
        </p:txBody>
      </p:sp>
      <p:pic>
        <p:nvPicPr>
          <p:cNvPr id="8" name="图片 7"/>
          <p:cNvPicPr>
            <a:picLocks noChangeAspect="1"/>
          </p:cNvPicPr>
          <p:nvPr/>
        </p:nvPicPr>
        <p:blipFill>
          <a:blip r:embed="rId5" cstate="print"/>
          <a:stretch>
            <a:fillRect/>
          </a:stretch>
        </p:blipFill>
        <p:spPr>
          <a:xfrm>
            <a:off x="489026" y="1268760"/>
            <a:ext cx="3665394" cy="4497782"/>
          </a:xfrm>
          <a:prstGeom prst="rect">
            <a:avLst/>
          </a:prstGeom>
        </p:spPr>
      </p:pic>
    </p:spTree>
    <p:custDataLst>
      <p:tags r:id="rId2"/>
    </p:custData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613535" y="1679575"/>
            <a:ext cx="8749030" cy="3342219"/>
            <a:chOff x="3458" y="3414"/>
            <a:chExt cx="10301" cy="3935"/>
          </a:xfrm>
        </p:grpSpPr>
        <p:grpSp>
          <p:nvGrpSpPr>
            <p:cNvPr id="37" name="组合 36"/>
            <p:cNvGrpSpPr/>
            <p:nvPr/>
          </p:nvGrpSpPr>
          <p:grpSpPr>
            <a:xfrm>
              <a:off x="7251" y="3414"/>
              <a:ext cx="6508" cy="827"/>
              <a:chOff x="862619" y="1310913"/>
              <a:chExt cx="4132488" cy="524845"/>
            </a:xfrm>
          </p:grpSpPr>
          <p:sp>
            <p:nvSpPr>
              <p:cNvPr id="14" name="Arrow: Pentagon 23"/>
              <p:cNvSpPr/>
              <p:nvPr/>
            </p:nvSpPr>
            <p:spPr>
              <a:xfrm>
                <a:off x="862619" y="1436824"/>
                <a:ext cx="455636" cy="273084"/>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90000" lnSpcReduction="10000"/>
              </a:bodyPr>
              <a:lstStyle/>
              <a:p>
                <a:pPr algn="ctr"/>
                <a:r>
                  <a:rPr lang="en-US" sz="2000"/>
                  <a:t>01</a:t>
                </a:r>
              </a:p>
            </p:txBody>
          </p:sp>
          <p:sp>
            <p:nvSpPr>
              <p:cNvPr id="15" name="Rectangle 24"/>
              <p:cNvSpPr/>
              <p:nvPr/>
            </p:nvSpPr>
            <p:spPr>
              <a:xfrm>
                <a:off x="1357995" y="1310913"/>
                <a:ext cx="3637112" cy="524845"/>
              </a:xfrm>
              <a:prstGeom prst="rect">
                <a:avLst/>
              </a:prstGeom>
            </p:spPr>
            <p:txBody>
              <a:bodyPr wrap="none" anchor="ctr">
                <a:noAutofit/>
                <a:scene3d>
                  <a:camera prst="orthographicFront"/>
                  <a:lightRig rig="threePt" dir="t"/>
                </a:scene3d>
              </a:bodyPr>
              <a:lstStyle/>
              <a:p>
                <a:pPr algn="l"/>
                <a:r>
                  <a:rPr lang="zh-CN" altLang="en-US" sz="1800" b="1" dirty="0">
                    <a:solidFill>
                      <a:schemeClr val="tx1">
                        <a:lumMod val="65000"/>
                        <a:lumOff val="35000"/>
                      </a:schemeClr>
                    </a:solidFill>
                    <a:effectLst/>
                    <a:latin typeface="微软雅黑" panose="020B0503020204020204" pitchFamily="34" charset="-122"/>
                    <a:ea typeface="微软雅黑" panose="020B0503020204020204" pitchFamily="34" charset="-122"/>
                    <a:sym typeface="Arial" panose="020B0604020202020204" pitchFamily="34" charset="0"/>
                  </a:rPr>
                  <a:t>研究问题</a:t>
                </a:r>
              </a:p>
            </p:txBody>
          </p:sp>
        </p:grpSp>
        <p:sp>
          <p:nvSpPr>
            <p:cNvPr id="16" name="Arrow: Pentagon 25"/>
            <p:cNvSpPr/>
            <p:nvPr/>
          </p:nvSpPr>
          <p:spPr>
            <a:xfrm>
              <a:off x="7251" y="4612"/>
              <a:ext cx="718" cy="430"/>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90000" lnSpcReduction="10000"/>
            </a:bodyPr>
            <a:lstStyle/>
            <a:p>
              <a:pPr algn="ctr"/>
              <a:r>
                <a:rPr lang="en-US" sz="2000" dirty="0"/>
                <a:t>02</a:t>
              </a:r>
            </a:p>
          </p:txBody>
        </p:sp>
        <p:sp>
          <p:nvSpPr>
            <p:cNvPr id="18" name="Arrow: Pentagon 27"/>
            <p:cNvSpPr/>
            <p:nvPr/>
          </p:nvSpPr>
          <p:spPr>
            <a:xfrm>
              <a:off x="7251" y="5649"/>
              <a:ext cx="718" cy="430"/>
            </a:xfrm>
            <a:prstGeom prst="homePlate">
              <a:avLst/>
            </a:prstGeom>
            <a:solidFill>
              <a:srgbClr val="F05C4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90000" lnSpcReduction="10000"/>
            </a:bodyPr>
            <a:lstStyle/>
            <a:p>
              <a:pPr algn="ctr"/>
              <a:r>
                <a:rPr lang="en-US" sz="2000"/>
                <a:t>03</a:t>
              </a:r>
            </a:p>
          </p:txBody>
        </p:sp>
        <p:sp>
          <p:nvSpPr>
            <p:cNvPr id="20" name="Arrow: Pentagon 29"/>
            <p:cNvSpPr/>
            <p:nvPr/>
          </p:nvSpPr>
          <p:spPr>
            <a:xfrm>
              <a:off x="7251" y="6721"/>
              <a:ext cx="718" cy="430"/>
            </a:xfrm>
            <a:prstGeom prst="homePlate">
              <a:avLst/>
            </a:prstGeom>
            <a:solidFill>
              <a:srgbClr val="0C84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90000" lnSpcReduction="10000"/>
            </a:bodyPr>
            <a:lstStyle/>
            <a:p>
              <a:pPr algn="ctr"/>
              <a:r>
                <a:rPr lang="en-US" sz="2000" dirty="0"/>
                <a:t>04</a:t>
              </a:r>
            </a:p>
          </p:txBody>
        </p:sp>
        <p:grpSp>
          <p:nvGrpSpPr>
            <p:cNvPr id="31" name="Group 6"/>
            <p:cNvGrpSpPr/>
            <p:nvPr/>
          </p:nvGrpSpPr>
          <p:grpSpPr>
            <a:xfrm>
              <a:off x="3458" y="4946"/>
              <a:ext cx="1332" cy="928"/>
              <a:chOff x="1620182" y="4689140"/>
              <a:chExt cx="1127446" cy="785674"/>
            </a:xfrm>
          </p:grpSpPr>
          <p:sp>
            <p:nvSpPr>
              <p:cNvPr id="32" name="TextBox 3"/>
              <p:cNvSpPr txBox="1"/>
              <p:nvPr/>
            </p:nvSpPr>
            <p:spPr>
              <a:xfrm>
                <a:off x="1620182" y="4689140"/>
                <a:ext cx="1127446" cy="615553"/>
              </a:xfrm>
              <a:prstGeom prst="rect">
                <a:avLst/>
              </a:prstGeom>
              <a:noFill/>
            </p:spPr>
            <p:txBody>
              <a:bodyPr wrap="square" lIns="0" tIns="0" rIns="0" bIns="0">
                <a:normAutofit/>
              </a:bodyPr>
              <a:lstStyle/>
              <a:p>
                <a:pPr algn="dist"/>
                <a:r>
                  <a:rPr lang="zh-CN" altLang="en-US" sz="4000" b="1" dirty="0">
                    <a:solidFill>
                      <a:schemeClr val="tx1">
                        <a:lumMod val="65000"/>
                        <a:lumOff val="35000"/>
                      </a:schemeClr>
                    </a:solidFill>
                    <a:latin typeface="黑体" panose="02010609060101010101" pitchFamily="49" charset="-122"/>
                    <a:ea typeface="黑体" panose="02010609060101010101" pitchFamily="49" charset="-122"/>
                  </a:rPr>
                  <a:t>内容</a:t>
                </a:r>
                <a:endParaRPr lang="en-US" altLang="zh-CN" sz="4000" b="1" dirty="0">
                  <a:solidFill>
                    <a:schemeClr val="tx1">
                      <a:lumMod val="65000"/>
                      <a:lumOff val="35000"/>
                    </a:schemeClr>
                  </a:solidFill>
                  <a:latin typeface="黑体" panose="02010609060101010101" pitchFamily="49" charset="-122"/>
                  <a:ea typeface="黑体" panose="02010609060101010101" pitchFamily="49" charset="-122"/>
                </a:endParaRPr>
              </a:p>
            </p:txBody>
          </p:sp>
          <p:sp>
            <p:nvSpPr>
              <p:cNvPr id="33" name="TextBox 4"/>
              <p:cNvSpPr txBox="1"/>
              <p:nvPr/>
            </p:nvSpPr>
            <p:spPr>
              <a:xfrm>
                <a:off x="1670361" y="5373216"/>
                <a:ext cx="1071562" cy="101598"/>
              </a:xfrm>
              <a:prstGeom prst="rect">
                <a:avLst/>
              </a:prstGeom>
              <a:noFill/>
            </p:spPr>
            <p:txBody>
              <a:bodyPr wrap="square" lIns="0" tIns="0" rIns="0" bIns="0">
                <a:prstTxWarp prst="textPlain">
                  <a:avLst/>
                </a:prstTxWarp>
                <a:normAutofit/>
              </a:bodyPr>
              <a:lstStyle/>
              <a:p>
                <a:pPr algn="ctr"/>
                <a:r>
                  <a:rPr lang="en-US" altLang="zh-CN" sz="500" spc="300" dirty="0">
                    <a:solidFill>
                      <a:schemeClr val="tx1">
                        <a:lumMod val="65000"/>
                        <a:lumOff val="35000"/>
                      </a:schemeClr>
                    </a:solidFill>
                    <a:latin typeface="黑体" panose="02010609060101010101" pitchFamily="49" charset="-122"/>
                    <a:ea typeface="黑体" panose="02010609060101010101" pitchFamily="49" charset="-122"/>
                  </a:rPr>
                  <a:t>CONTENTS</a:t>
                </a:r>
              </a:p>
            </p:txBody>
          </p:sp>
        </p:grpSp>
        <p:sp>
          <p:nvSpPr>
            <p:cNvPr id="2" name="Rectangle 24"/>
            <p:cNvSpPr/>
            <p:nvPr/>
          </p:nvSpPr>
          <p:spPr>
            <a:xfrm>
              <a:off x="8031" y="6522"/>
              <a:ext cx="5728" cy="827"/>
            </a:xfrm>
            <a:prstGeom prst="rect">
              <a:avLst/>
            </a:prstGeom>
          </p:spPr>
          <p:txBody>
            <a:bodyPr wrap="none" anchor="ctr">
              <a:noAutofit/>
              <a:scene3d>
                <a:camera prst="orthographicFront"/>
                <a:lightRig rig="threePt" dir="t"/>
              </a:scene3d>
            </a:bodyPr>
            <a:lstStyle/>
            <a:p>
              <a:pPr algn="l"/>
              <a:r>
                <a:rPr lang="zh-CN" altLang="en-US" sz="1800" b="1" dirty="0">
                  <a:solidFill>
                    <a:schemeClr val="tx1">
                      <a:lumMod val="65000"/>
                      <a:lumOff val="35000"/>
                    </a:schemeClr>
                  </a:solidFill>
                  <a:effectLst/>
                  <a:latin typeface="微软雅黑" panose="020B0503020204020204" pitchFamily="34" charset="-122"/>
                  <a:ea typeface="微软雅黑" panose="020B0503020204020204" pitchFamily="34" charset="-122"/>
                  <a:sym typeface="Arial" panose="020B0604020202020204" pitchFamily="34" charset="0"/>
                </a:rPr>
                <a:t>成果应用</a:t>
              </a:r>
            </a:p>
          </p:txBody>
        </p:sp>
        <p:sp>
          <p:nvSpPr>
            <p:cNvPr id="3" name="Rectangle 24"/>
            <p:cNvSpPr/>
            <p:nvPr/>
          </p:nvSpPr>
          <p:spPr>
            <a:xfrm>
              <a:off x="8031" y="4413"/>
              <a:ext cx="5728" cy="827"/>
            </a:xfrm>
            <a:prstGeom prst="rect">
              <a:avLst/>
            </a:prstGeom>
          </p:spPr>
          <p:txBody>
            <a:bodyPr wrap="none" anchor="ctr">
              <a:noAutofit/>
              <a:scene3d>
                <a:camera prst="orthographicFront"/>
                <a:lightRig rig="threePt" dir="t"/>
              </a:scene3d>
            </a:bodyPr>
            <a:lstStyle/>
            <a:p>
              <a:pPr algn="l"/>
              <a:r>
                <a:rPr lang="zh-CN" altLang="en-US" sz="1800" b="1" dirty="0">
                  <a:solidFill>
                    <a:schemeClr val="tx1">
                      <a:lumMod val="65000"/>
                      <a:lumOff val="35000"/>
                    </a:schemeClr>
                  </a:solidFill>
                  <a:effectLst/>
                  <a:latin typeface="微软雅黑" panose="020B0503020204020204" pitchFamily="34" charset="-122"/>
                  <a:ea typeface="微软雅黑" panose="020B0503020204020204" pitchFamily="34" charset="-122"/>
                  <a:sym typeface="Arial" panose="020B0604020202020204" pitchFamily="34" charset="0"/>
                </a:rPr>
                <a:t>研究过程</a:t>
              </a:r>
            </a:p>
          </p:txBody>
        </p:sp>
        <p:sp>
          <p:nvSpPr>
            <p:cNvPr id="4" name="Rectangle 24"/>
            <p:cNvSpPr/>
            <p:nvPr/>
          </p:nvSpPr>
          <p:spPr>
            <a:xfrm>
              <a:off x="8009" y="5467"/>
              <a:ext cx="5728" cy="827"/>
            </a:xfrm>
            <a:prstGeom prst="rect">
              <a:avLst/>
            </a:prstGeom>
          </p:spPr>
          <p:txBody>
            <a:bodyPr wrap="none" anchor="ctr">
              <a:noAutofit/>
              <a:scene3d>
                <a:camera prst="orthographicFront"/>
                <a:lightRig rig="threePt" dir="t"/>
              </a:scene3d>
            </a:bodyPr>
            <a:lstStyle/>
            <a:p>
              <a:pPr lvl="0" indent="0" algn="l" defTabSz="685800">
                <a:lnSpc>
                  <a:spcPct val="130000"/>
                </a:lnSpc>
              </a:pPr>
              <a:r>
                <a:rPr lang="zh-CN" altLang="en-US" b="1" dirty="0">
                  <a:solidFill>
                    <a:schemeClr val="tx1">
                      <a:lumMod val="65000"/>
                      <a:lumOff val="35000"/>
                    </a:schemeClr>
                  </a:solidFill>
                  <a:latin typeface="微软雅黑" panose="020B0503020204020204" pitchFamily="34" charset="-122"/>
                  <a:ea typeface="微软雅黑" panose="020B0503020204020204" pitchFamily="34" charset="-122"/>
                  <a:sym typeface="Arial" panose="020B0604020202020204" pitchFamily="34" charset="0"/>
                </a:rPr>
                <a:t>研究创新点</a:t>
              </a:r>
              <a:endParaRPr lang="zh-CN" altLang="en-US" sz="1800" b="1" dirty="0">
                <a:solidFill>
                  <a:schemeClr val="tx1">
                    <a:lumMod val="65000"/>
                    <a:lumOff val="35000"/>
                  </a:schemeClr>
                </a:solidFill>
                <a:effectLst/>
                <a:latin typeface="微软雅黑" panose="020B0503020204020204" pitchFamily="34" charset="-122"/>
                <a:ea typeface="微软雅黑" panose="020B0503020204020204" pitchFamily="34" charset="-122"/>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p14:dur="10" advTm="438"/>
    </mc:Choice>
    <mc:Fallback>
      <p:transition advTm="438"/>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5580112" y="1556792"/>
            <a:ext cx="1872743" cy="2553335"/>
          </a:xfrm>
          <a:prstGeom prst="rect">
            <a:avLst/>
          </a:prstGeom>
        </p:spPr>
        <p:txBody>
          <a:bodyPr wrap="square">
            <a:spAutoFit/>
          </a:bodyPr>
          <a:lstStyle/>
          <a:p>
            <a:pPr fontAlgn="auto">
              <a:spcBef>
                <a:spcPts val="0"/>
              </a:spcBef>
              <a:spcAft>
                <a:spcPts val="0"/>
              </a:spcAft>
              <a:defRPr/>
            </a:pPr>
            <a:r>
              <a:rPr lang="en-US" altLang="zh-CN" sz="8000" spc="300" dirty="0">
                <a:solidFill>
                  <a:schemeClr val="bg1"/>
                </a:solidFill>
                <a:latin typeface="Agency FB" panose="020B0503020202020204" pitchFamily="34" charset="0"/>
                <a:cs typeface="+mn-ea"/>
                <a:sym typeface="+mn-lt"/>
              </a:rPr>
              <a:t>2019</a:t>
            </a:r>
            <a:endParaRPr lang="zh-CN" altLang="en-US" sz="8000" spc="300" dirty="0">
              <a:solidFill>
                <a:schemeClr val="bg1"/>
              </a:solidFill>
              <a:latin typeface="Agency FB" panose="020B0503020202020204" pitchFamily="34" charset="0"/>
              <a:cs typeface="+mn-ea"/>
              <a:sym typeface="+mn-lt"/>
            </a:endParaRPr>
          </a:p>
        </p:txBody>
      </p:sp>
      <p:sp>
        <p:nvSpPr>
          <p:cNvPr id="11" name="矩形 10"/>
          <p:cNvSpPr/>
          <p:nvPr/>
        </p:nvSpPr>
        <p:spPr>
          <a:xfrm>
            <a:off x="5878108" y="2708920"/>
            <a:ext cx="1574747" cy="829945"/>
          </a:xfrm>
          <a:prstGeom prst="rect">
            <a:avLst/>
          </a:prstGeom>
        </p:spPr>
        <p:txBody>
          <a:bodyPr wrap="square">
            <a:spAutoFit/>
          </a:bodyPr>
          <a:lstStyle/>
          <a:p>
            <a:pPr fontAlgn="auto">
              <a:spcBef>
                <a:spcPts val="0"/>
              </a:spcBef>
              <a:spcAft>
                <a:spcPts val="0"/>
              </a:spcAft>
              <a:defRPr/>
            </a:pPr>
            <a:r>
              <a:rPr lang="en-US" altLang="zh-CN" sz="4800" spc="300" dirty="0">
                <a:solidFill>
                  <a:schemeClr val="tx1">
                    <a:lumMod val="65000"/>
                    <a:lumOff val="35000"/>
                  </a:schemeClr>
                </a:solidFill>
                <a:latin typeface="Berlin Sans FB Demi" panose="020E0802020502020306" pitchFamily="34" charset="0"/>
                <a:cs typeface="+mn-ea"/>
                <a:sym typeface="+mn-lt"/>
              </a:rPr>
              <a:t>01</a:t>
            </a:r>
            <a:endParaRPr lang="zh-CN" altLang="en-US" sz="4800" spc="300" dirty="0">
              <a:solidFill>
                <a:schemeClr val="tx1">
                  <a:lumMod val="65000"/>
                  <a:lumOff val="35000"/>
                </a:schemeClr>
              </a:solidFill>
              <a:latin typeface="Berlin Sans FB Demi" panose="020E0802020502020306" pitchFamily="34" charset="0"/>
              <a:cs typeface="+mn-ea"/>
              <a:sym typeface="+mn-lt"/>
            </a:endParaRPr>
          </a:p>
        </p:txBody>
      </p:sp>
      <p:sp>
        <p:nvSpPr>
          <p:cNvPr id="12" name="TextBox 7"/>
          <p:cNvSpPr>
            <a:spLocks noChangeArrowheads="1"/>
          </p:cNvSpPr>
          <p:nvPr/>
        </p:nvSpPr>
        <p:spPr bwMode="auto">
          <a:xfrm>
            <a:off x="5033010" y="3395980"/>
            <a:ext cx="2651760"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zh-CN" altLang="en-US" sz="2400" dirty="0">
                <a:solidFill>
                  <a:schemeClr val="tx1">
                    <a:lumMod val="65000"/>
                    <a:lumOff val="35000"/>
                  </a:schemeClr>
                </a:solidFill>
                <a:effectLst/>
                <a:latin typeface="微软雅黑" panose="020B0503020204020204" pitchFamily="34" charset="-122"/>
                <a:ea typeface="微软雅黑" panose="020B0503020204020204" pitchFamily="34" charset="-122"/>
                <a:sym typeface="Arial" panose="020B0604020202020204" pitchFamily="34" charset="0"/>
              </a:rPr>
              <a:t>研究问题</a:t>
            </a:r>
            <a:endParaRPr lang="zh-CN" altLang="en-US" sz="2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endParaRPr>
          </a:p>
        </p:txBody>
      </p:sp>
      <p:pic>
        <p:nvPicPr>
          <p:cNvPr id="7" name="图片 6"/>
          <p:cNvPicPr>
            <a:picLocks noChangeAspect="1"/>
          </p:cNvPicPr>
          <p:nvPr/>
        </p:nvPicPr>
        <p:blipFill>
          <a:blip r:embed="rId4" cstate="print"/>
          <a:stretch>
            <a:fillRect/>
          </a:stretch>
        </p:blipFill>
        <p:spPr>
          <a:xfrm>
            <a:off x="489026" y="1268760"/>
            <a:ext cx="3665394" cy="4497782"/>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449"/>
    </mc:Choice>
    <mc:Fallback>
      <p:transition advTm="4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323528" y="332656"/>
            <a:ext cx="8146244" cy="3411175"/>
            <a:chOff x="1644" y="1108"/>
            <a:chExt cx="11000" cy="6233"/>
          </a:xfrm>
        </p:grpSpPr>
        <p:sp>
          <p:nvSpPr>
            <p:cNvPr id="22" name="Title 1"/>
            <p:cNvSpPr txBox="1"/>
            <p:nvPr/>
          </p:nvSpPr>
          <p:spPr>
            <a:xfrm>
              <a:off x="4753" y="1108"/>
              <a:ext cx="4987" cy="598"/>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defRPr/>
              </a:pPr>
              <a:r>
                <a:rPr lang="zh-CN" altLang="en-US" sz="2400" dirty="0">
                  <a:solidFill>
                    <a:schemeClr val="tx1">
                      <a:lumMod val="65000"/>
                      <a:lumOff val="35000"/>
                    </a:schemeClr>
                  </a:solidFill>
                  <a:latin typeface="微软雅黑" panose="020B0503020204020204" pitchFamily="34" charset="-122"/>
                  <a:ea typeface="微软雅黑" panose="020B0503020204020204" pitchFamily="34" charset="-122"/>
                  <a:sym typeface="Arial" panose="020B0604020202020204" pitchFamily="34" charset="0"/>
                </a:rPr>
                <a:t>研究问题</a:t>
              </a:r>
              <a:endParaRPr lang="en-GB" altLang="zh-CN" sz="2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657" y="3339"/>
              <a:ext cx="3699" cy="332"/>
            </a:xfrm>
            <a:prstGeom prst="rect">
              <a:avLst/>
            </a:prstGeom>
            <a:noFill/>
          </p:spPr>
          <p:txBody>
            <a:bodyPr wrap="square" lIns="0" tIns="0" rIns="0" bIns="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纹理合成</a:t>
              </a:r>
            </a:p>
          </p:txBody>
        </p:sp>
        <p:sp>
          <p:nvSpPr>
            <p:cNvPr id="25" name="文本框 24"/>
            <p:cNvSpPr txBox="1"/>
            <p:nvPr/>
          </p:nvSpPr>
          <p:spPr>
            <a:xfrm>
              <a:off x="1644" y="4186"/>
              <a:ext cx="3685" cy="3155"/>
            </a:xfrm>
            <a:prstGeom prst="rect">
              <a:avLst/>
            </a:prstGeom>
            <a:noFill/>
          </p:spPr>
          <p:txBody>
            <a:bodyPr wrap="square" lIns="0" tIns="0" rIns="0" bIns="0" rtlCol="0">
              <a:spAutoFit/>
            </a:bodyPr>
            <a:lstStyle/>
            <a:p>
              <a:pPr>
                <a:lnSpc>
                  <a:spcPct val="100000"/>
                </a:lnSpc>
                <a:spcBef>
                  <a:spcPts val="0"/>
                </a:spcBef>
                <a:spcAft>
                  <a:spcPts val="0"/>
                </a:spcAft>
              </a:pPr>
              <a:r>
                <a:rPr lang="zh-CN" altLang="en-US" sz="1600" dirty="0">
                  <a:solidFill>
                    <a:schemeClr val="tx1">
                      <a:lumMod val="95000"/>
                      <a:lumOff val="5000"/>
                    </a:schemeClr>
                  </a:solidFill>
                  <a:latin typeface="微软雅黑" panose="020B0503020204020204" pitchFamily="34" charset="-122"/>
                  <a:ea typeface="微软雅黑" panose="020B0503020204020204" pitchFamily="34" charset="-122"/>
                </a:rPr>
                <a:t>基实例的纹理合成指的是对于给定的输入实例通过特定的算法生成与给定实例相似的纹理的任务。其中</a:t>
              </a:r>
              <a:r>
                <a:rPr lang="zh-CN" altLang="en-US" sz="1600" b="1" dirty="0">
                  <a:solidFill>
                    <a:schemeClr val="tx1">
                      <a:lumMod val="95000"/>
                      <a:lumOff val="5000"/>
                    </a:schemeClr>
                  </a:solidFill>
                  <a:latin typeface="微软雅黑" panose="020B0503020204020204" pitchFamily="34" charset="-122"/>
                  <a:ea typeface="微软雅黑" panose="020B0503020204020204" pitchFamily="34" charset="-122"/>
                </a:rPr>
                <a:t>输入纹理的视觉特征</a:t>
              </a:r>
              <a:r>
                <a:rPr lang="zh-CN" altLang="en-US" sz="1600" dirty="0">
                  <a:solidFill>
                    <a:schemeClr val="tx1">
                      <a:lumMod val="95000"/>
                      <a:lumOff val="5000"/>
                    </a:schemeClr>
                  </a:solidFill>
                  <a:latin typeface="微软雅黑" panose="020B0503020204020204" pitchFamily="34" charset="-122"/>
                  <a:ea typeface="微软雅黑" panose="020B0503020204020204" pitchFamily="34" charset="-122"/>
                </a:rPr>
                <a:t>应在生成纹理中得到再现，同时保留</a:t>
              </a:r>
              <a:r>
                <a:rPr lang="zh-CN" altLang="en-US" sz="1600" b="1" dirty="0">
                  <a:solidFill>
                    <a:schemeClr val="tx1">
                      <a:lumMod val="95000"/>
                      <a:lumOff val="5000"/>
                    </a:schemeClr>
                  </a:solidFill>
                  <a:latin typeface="微软雅黑" panose="020B0503020204020204" pitchFamily="34" charset="-122"/>
                  <a:ea typeface="微软雅黑" panose="020B0503020204020204" pitchFamily="34" charset="-122"/>
                </a:rPr>
                <a:t>实例的局部与全局特征</a:t>
              </a:r>
              <a:r>
                <a:rPr lang="zh-CN" altLang="en-US" sz="1600" dirty="0">
                  <a:solidFill>
                    <a:schemeClr val="tx1">
                      <a:lumMod val="95000"/>
                      <a:lumOff val="5000"/>
                    </a:schemeClr>
                  </a:solidFill>
                  <a:latin typeface="微软雅黑" panose="020B0503020204020204" pitchFamily="34" charset="-122"/>
                  <a:ea typeface="微软雅黑" panose="020B0503020204020204" pitchFamily="34" charset="-122"/>
                </a:rPr>
                <a:t>。</a:t>
              </a:r>
              <a:endParaRPr lang="en-US" altLang="zh-CN" sz="1600" dirty="0">
                <a:solidFill>
                  <a:schemeClr val="tx1">
                    <a:lumMod val="95000"/>
                    <a:lumOff val="5000"/>
                  </a:schemeClr>
                </a:solidFill>
                <a:latin typeface="微软雅黑" panose="020B0503020204020204" pitchFamily="34" charset="-122"/>
                <a:ea typeface="微软雅黑" panose="020B0503020204020204" pitchFamily="34" charset="-122"/>
              </a:endParaRPr>
            </a:p>
          </p:txBody>
        </p:sp>
        <p:cxnSp>
          <p:nvCxnSpPr>
            <p:cNvPr id="26" name="直接连接符 25"/>
            <p:cNvCxnSpPr>
              <a:cxnSpLocks/>
            </p:cNvCxnSpPr>
            <p:nvPr/>
          </p:nvCxnSpPr>
          <p:spPr>
            <a:xfrm>
              <a:off x="1644" y="4025"/>
              <a:ext cx="3485" cy="0"/>
            </a:xfrm>
            <a:prstGeom prst="line">
              <a:avLst/>
            </a:prstGeom>
            <a:ln w="44450" cmpd="sng"/>
          </p:spPr>
          <p:style>
            <a:lnRef idx="1">
              <a:schemeClr val="accent1"/>
            </a:lnRef>
            <a:fillRef idx="0">
              <a:schemeClr val="accent1"/>
            </a:fillRef>
            <a:effectRef idx="0">
              <a:schemeClr val="accent1"/>
            </a:effectRef>
            <a:fontRef idx="minor">
              <a:schemeClr val="tx1"/>
            </a:fontRef>
          </p:style>
        </p:cxnSp>
        <p:sp>
          <p:nvSpPr>
            <p:cNvPr id="27" name="文本框 26"/>
            <p:cNvSpPr txBox="1"/>
            <p:nvPr/>
          </p:nvSpPr>
          <p:spPr>
            <a:xfrm>
              <a:off x="6628" y="3339"/>
              <a:ext cx="1141" cy="332"/>
            </a:xfrm>
            <a:prstGeom prst="rect">
              <a:avLst/>
            </a:prstGeom>
            <a:noFill/>
          </p:spPr>
          <p:txBody>
            <a:bodyPr wrap="square" lIns="0" tIns="0" rIns="0" bIns="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大规模</a:t>
              </a:r>
            </a:p>
          </p:txBody>
        </p:sp>
        <p:sp>
          <p:nvSpPr>
            <p:cNvPr id="28" name="文本框 27"/>
            <p:cNvSpPr txBox="1"/>
            <p:nvPr/>
          </p:nvSpPr>
          <p:spPr>
            <a:xfrm>
              <a:off x="5577" y="4315"/>
              <a:ext cx="3378" cy="1803"/>
            </a:xfrm>
            <a:prstGeom prst="rect">
              <a:avLst/>
            </a:prstGeom>
            <a:noFill/>
          </p:spPr>
          <p:txBody>
            <a:bodyPr wrap="square" lIns="0" tIns="0" rIns="0" bIns="0" rtlCol="0">
              <a:spAutoFit/>
            </a:bodyPr>
            <a:lstStyle/>
            <a:p>
              <a:pPr>
                <a:lnSpc>
                  <a:spcPct val="100000"/>
                </a:lnSpc>
                <a:spcBef>
                  <a:spcPts val="0"/>
                </a:spcBef>
                <a:spcAft>
                  <a:spcPts val="0"/>
                </a:spcAft>
              </a:pPr>
              <a:r>
                <a:rPr lang="zh-CN" altLang="en-US" sz="1600" dirty="0">
                  <a:solidFill>
                    <a:schemeClr val="tx1">
                      <a:lumMod val="95000"/>
                      <a:lumOff val="5000"/>
                    </a:schemeClr>
                  </a:solidFill>
                  <a:latin typeface="微软雅黑" panose="020B0503020204020204" pitchFamily="34" charset="-122"/>
                  <a:ea typeface="微软雅黑" panose="020B0503020204020204" pitchFamily="34" charset="-122"/>
                </a:rPr>
                <a:t>传统算法大多仅用于生成有限分辨率的图片，在大规模的图片生成问题下难以同时保留</a:t>
              </a:r>
              <a:r>
                <a:rPr lang="zh-CN" altLang="en-US" sz="1600" b="1" dirty="0">
                  <a:solidFill>
                    <a:schemeClr val="tx1">
                      <a:lumMod val="95000"/>
                      <a:lumOff val="5000"/>
                    </a:schemeClr>
                  </a:solidFill>
                  <a:latin typeface="微软雅黑" panose="020B0503020204020204" pitchFamily="34" charset="-122"/>
                  <a:ea typeface="微软雅黑" panose="020B0503020204020204" pitchFamily="34" charset="-122"/>
                </a:rPr>
                <a:t>局部</a:t>
              </a:r>
              <a:r>
                <a:rPr lang="zh-CN" altLang="en-US" sz="1600" dirty="0">
                  <a:solidFill>
                    <a:schemeClr val="tx1">
                      <a:lumMod val="95000"/>
                      <a:lumOff val="5000"/>
                    </a:schemeClr>
                  </a:solidFill>
                  <a:latin typeface="微软雅黑" panose="020B0503020204020204" pitchFamily="34" charset="-122"/>
                  <a:ea typeface="微软雅黑" panose="020B0503020204020204" pitchFamily="34" charset="-122"/>
                </a:rPr>
                <a:t>与</a:t>
              </a:r>
              <a:r>
                <a:rPr lang="zh-CN" altLang="en-US" sz="1600" b="1" dirty="0">
                  <a:solidFill>
                    <a:schemeClr val="tx1">
                      <a:lumMod val="95000"/>
                      <a:lumOff val="5000"/>
                    </a:schemeClr>
                  </a:solidFill>
                  <a:latin typeface="微软雅黑" panose="020B0503020204020204" pitchFamily="34" charset="-122"/>
                  <a:ea typeface="微软雅黑" panose="020B0503020204020204" pitchFamily="34" charset="-122"/>
                </a:rPr>
                <a:t>整体</a:t>
              </a:r>
              <a:r>
                <a:rPr lang="zh-CN" altLang="en-US" sz="1600" dirty="0">
                  <a:solidFill>
                    <a:schemeClr val="tx1">
                      <a:lumMod val="95000"/>
                      <a:lumOff val="5000"/>
                    </a:schemeClr>
                  </a:solidFill>
                  <a:latin typeface="微软雅黑" panose="020B0503020204020204" pitchFamily="34" charset="-122"/>
                  <a:ea typeface="微软雅黑" panose="020B0503020204020204" pitchFamily="34" charset="-122"/>
                </a:rPr>
                <a:t>特征。</a:t>
              </a:r>
            </a:p>
          </p:txBody>
        </p:sp>
        <p:cxnSp>
          <p:nvCxnSpPr>
            <p:cNvPr id="29" name="直接连接符 28"/>
            <p:cNvCxnSpPr/>
            <p:nvPr/>
          </p:nvCxnSpPr>
          <p:spPr>
            <a:xfrm>
              <a:off x="5557" y="4025"/>
              <a:ext cx="3284" cy="0"/>
            </a:xfrm>
            <a:prstGeom prst="line">
              <a:avLst/>
            </a:prstGeom>
            <a:ln w="44450" cmpd="sng">
              <a:solidFill>
                <a:srgbClr val="F05C42"/>
              </a:solidFill>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a:off x="10358" y="3339"/>
              <a:ext cx="1141" cy="332"/>
            </a:xfrm>
            <a:prstGeom prst="rect">
              <a:avLst/>
            </a:prstGeom>
            <a:noFill/>
          </p:spPr>
          <p:txBody>
            <a:bodyPr wrap="square" lIns="0" tIns="0" rIns="0" bIns="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艺术控制</a:t>
              </a:r>
            </a:p>
          </p:txBody>
        </p:sp>
        <p:sp>
          <p:nvSpPr>
            <p:cNvPr id="31" name="文本框 30"/>
            <p:cNvSpPr txBox="1"/>
            <p:nvPr/>
          </p:nvSpPr>
          <p:spPr>
            <a:xfrm>
              <a:off x="9286" y="4185"/>
              <a:ext cx="3358" cy="2254"/>
            </a:xfrm>
            <a:prstGeom prst="rect">
              <a:avLst/>
            </a:prstGeom>
            <a:noFill/>
          </p:spPr>
          <p:txBody>
            <a:bodyPr wrap="square" lIns="0" tIns="0" rIns="0" bIns="0" rtlCol="0">
              <a:spAutoFit/>
            </a:bodyPr>
            <a:lstStyle/>
            <a:p>
              <a:pPr>
                <a:lnSpc>
                  <a:spcPct val="100000"/>
                </a:lnSpc>
                <a:spcBef>
                  <a:spcPts val="0"/>
                </a:spcBef>
                <a:spcAft>
                  <a:spcPts val="0"/>
                </a:spcAft>
              </a:pPr>
              <a:r>
                <a:rPr lang="zh-CN" altLang="en-US" sz="1600" dirty="0">
                  <a:solidFill>
                    <a:schemeClr val="tx1">
                      <a:lumMod val="95000"/>
                      <a:lumOff val="5000"/>
                    </a:schemeClr>
                  </a:solidFill>
                  <a:latin typeface="微软雅黑" panose="020B0503020204020204" pitchFamily="34" charset="-122"/>
                  <a:ea typeface="微软雅黑" panose="020B0503020204020204" pitchFamily="34" charset="-122"/>
                </a:rPr>
                <a:t>纹理合成问题有对合成结果进行编辑的需求。极少数基于</a:t>
              </a:r>
              <a:r>
                <a:rPr lang="en-US" altLang="zh-CN" sz="1600" dirty="0">
                  <a:solidFill>
                    <a:schemeClr val="tx1">
                      <a:lumMod val="95000"/>
                      <a:lumOff val="5000"/>
                    </a:schemeClr>
                  </a:solidFill>
                  <a:latin typeface="微软雅黑" panose="020B0503020204020204" pitchFamily="34" charset="-122"/>
                  <a:ea typeface="微软雅黑" panose="020B0503020204020204" pitchFamily="34" charset="-122"/>
                </a:rPr>
                <a:t>GAN</a:t>
              </a:r>
              <a:r>
                <a:rPr lang="zh-CN" altLang="en-US" sz="1600" dirty="0">
                  <a:solidFill>
                    <a:schemeClr val="tx1">
                      <a:lumMod val="95000"/>
                      <a:lumOff val="5000"/>
                    </a:schemeClr>
                  </a:solidFill>
                  <a:latin typeface="微软雅黑" panose="020B0503020204020204" pitchFamily="34" charset="-122"/>
                  <a:ea typeface="微软雅黑" panose="020B0503020204020204" pitchFamily="34" charset="-122"/>
                </a:rPr>
                <a:t>的纹理合成方法提供艺术控制，更难以做到</a:t>
              </a:r>
              <a:r>
                <a:rPr lang="zh-CN" altLang="en-US" sz="1600" b="1" dirty="0">
                  <a:solidFill>
                    <a:schemeClr val="tx1">
                      <a:lumMod val="95000"/>
                      <a:lumOff val="5000"/>
                    </a:schemeClr>
                  </a:solidFill>
                  <a:latin typeface="微软雅黑" panose="020B0503020204020204" pitchFamily="34" charset="-122"/>
                  <a:ea typeface="微软雅黑" panose="020B0503020204020204" pitchFamily="34" charset="-122"/>
                </a:rPr>
                <a:t>实时编辑</a:t>
              </a:r>
              <a:r>
                <a:rPr lang="zh-CN" altLang="en-US" sz="1600" dirty="0">
                  <a:solidFill>
                    <a:schemeClr val="tx1">
                      <a:lumMod val="95000"/>
                      <a:lumOff val="5000"/>
                    </a:schemeClr>
                  </a:solidFill>
                  <a:latin typeface="微软雅黑" panose="020B0503020204020204" pitchFamily="34" charset="-122"/>
                  <a:ea typeface="微软雅黑" panose="020B0503020204020204" pitchFamily="34" charset="-122"/>
                  <a:sym typeface="+mn-ea"/>
                </a:rPr>
                <a:t>。</a:t>
              </a:r>
            </a:p>
          </p:txBody>
        </p:sp>
        <p:cxnSp>
          <p:nvCxnSpPr>
            <p:cNvPr id="32" name="直接连接符 31"/>
            <p:cNvCxnSpPr/>
            <p:nvPr/>
          </p:nvCxnSpPr>
          <p:spPr>
            <a:xfrm>
              <a:off x="9286" y="4025"/>
              <a:ext cx="3284" cy="0"/>
            </a:xfrm>
            <a:prstGeom prst="line">
              <a:avLst/>
            </a:prstGeom>
            <a:ln w="44450" cmpd="sng">
              <a:solidFill>
                <a:srgbClr val="2D9E67"/>
              </a:solidFill>
            </a:ln>
          </p:spPr>
          <p:style>
            <a:lnRef idx="1">
              <a:schemeClr val="accent1"/>
            </a:lnRef>
            <a:fillRef idx="0">
              <a:schemeClr val="accent1"/>
            </a:fillRef>
            <a:effectRef idx="0">
              <a:schemeClr val="accent1"/>
            </a:effectRef>
            <a:fontRef idx="minor">
              <a:schemeClr val="tx1"/>
            </a:fontRef>
          </p:style>
        </p:cxnSp>
      </p:grpSp>
      <p:pic>
        <p:nvPicPr>
          <p:cNvPr id="13" name="图片 12">
            <a:extLst>
              <a:ext uri="{FF2B5EF4-FFF2-40B4-BE49-F238E27FC236}">
                <a16:creationId xmlns:a16="http://schemas.microsoft.com/office/drawing/2014/main" id="{C67D2A89-8D2B-431C-9A5F-86819E697E6F}"/>
              </a:ext>
            </a:extLst>
          </p:cNvPr>
          <p:cNvPicPr/>
          <p:nvPr/>
        </p:nvPicPr>
        <p:blipFill rotWithShape="1">
          <a:blip r:embed="rId4"/>
          <a:srcRect r="74882" b="52023"/>
          <a:stretch/>
        </p:blipFill>
        <p:spPr>
          <a:xfrm>
            <a:off x="1282595" y="3804788"/>
            <a:ext cx="2866591" cy="2833299"/>
          </a:xfrm>
          <a:prstGeom prst="rect">
            <a:avLst/>
          </a:prstGeom>
        </p:spPr>
      </p:pic>
      <p:pic>
        <p:nvPicPr>
          <p:cNvPr id="14" name="图片 13">
            <a:extLst>
              <a:ext uri="{FF2B5EF4-FFF2-40B4-BE49-F238E27FC236}">
                <a16:creationId xmlns:a16="http://schemas.microsoft.com/office/drawing/2014/main" id="{2E7EE5D3-EBFB-49C6-B174-BFFDFC1320C2}"/>
              </a:ext>
            </a:extLst>
          </p:cNvPr>
          <p:cNvPicPr/>
          <p:nvPr/>
        </p:nvPicPr>
        <p:blipFill rotWithShape="1">
          <a:blip r:embed="rId4"/>
          <a:srcRect l="74882" b="52023"/>
          <a:stretch/>
        </p:blipFill>
        <p:spPr>
          <a:xfrm>
            <a:off x="4684319" y="3804788"/>
            <a:ext cx="2866591" cy="2833300"/>
          </a:xfrm>
          <a:prstGeom prst="rect">
            <a:avLst/>
          </a:prstGeom>
        </p:spPr>
      </p:pic>
      <p:sp>
        <p:nvSpPr>
          <p:cNvPr id="5" name="矩形 4">
            <a:extLst>
              <a:ext uri="{FF2B5EF4-FFF2-40B4-BE49-F238E27FC236}">
                <a16:creationId xmlns:a16="http://schemas.microsoft.com/office/drawing/2014/main" id="{85B55DFD-3F3E-4D3C-9536-F2402B42F006}"/>
              </a:ext>
            </a:extLst>
          </p:cNvPr>
          <p:cNvSpPr/>
          <p:nvPr/>
        </p:nvSpPr>
        <p:spPr>
          <a:xfrm>
            <a:off x="3216548" y="925162"/>
            <a:ext cx="2492990" cy="369332"/>
          </a:xfrm>
          <a:prstGeom prst="rect">
            <a:avLst/>
          </a:prstGeom>
        </p:spPr>
        <p:txBody>
          <a:bodyPr wrap="none">
            <a:spAutoFit/>
          </a:body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大规模非均匀纹理生成</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10" advTm="9919"/>
    </mc:Choice>
    <mc:Fallback>
      <p:transition advTm="9919"/>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B66BE83-F9F5-453B-B00A-FC2B09343333}"/>
              </a:ext>
            </a:extLst>
          </p:cNvPr>
          <p:cNvPicPr>
            <a:picLocks noChangeAspect="1"/>
          </p:cNvPicPr>
          <p:nvPr/>
        </p:nvPicPr>
        <p:blipFill>
          <a:blip r:embed="rId2"/>
          <a:stretch>
            <a:fillRect/>
          </a:stretch>
        </p:blipFill>
        <p:spPr>
          <a:xfrm>
            <a:off x="2843808" y="1053569"/>
            <a:ext cx="5181972" cy="1856978"/>
          </a:xfrm>
          <a:prstGeom prst="rect">
            <a:avLst/>
          </a:prstGeom>
        </p:spPr>
      </p:pic>
      <p:pic>
        <p:nvPicPr>
          <p:cNvPr id="3" name="图片 2">
            <a:extLst>
              <a:ext uri="{FF2B5EF4-FFF2-40B4-BE49-F238E27FC236}">
                <a16:creationId xmlns:a16="http://schemas.microsoft.com/office/drawing/2014/main" id="{4E91F2B2-5093-4A84-AAB0-C3BEE1B131BF}"/>
              </a:ext>
            </a:extLst>
          </p:cNvPr>
          <p:cNvPicPr>
            <a:picLocks noChangeAspect="1"/>
          </p:cNvPicPr>
          <p:nvPr/>
        </p:nvPicPr>
        <p:blipFill>
          <a:blip r:embed="rId3"/>
          <a:stretch>
            <a:fillRect/>
          </a:stretch>
        </p:blipFill>
        <p:spPr>
          <a:xfrm>
            <a:off x="3707904" y="3094375"/>
            <a:ext cx="3962209" cy="3460908"/>
          </a:xfrm>
          <a:prstGeom prst="rect">
            <a:avLst/>
          </a:prstGeom>
        </p:spPr>
      </p:pic>
      <p:sp>
        <p:nvSpPr>
          <p:cNvPr id="4" name="文本框 3">
            <a:extLst>
              <a:ext uri="{FF2B5EF4-FFF2-40B4-BE49-F238E27FC236}">
                <a16:creationId xmlns:a16="http://schemas.microsoft.com/office/drawing/2014/main" id="{655E6099-5E38-4609-A321-AF64B1E5E506}"/>
              </a:ext>
            </a:extLst>
          </p:cNvPr>
          <p:cNvSpPr txBox="1"/>
          <p:nvPr/>
        </p:nvSpPr>
        <p:spPr>
          <a:xfrm>
            <a:off x="611560" y="4645141"/>
            <a:ext cx="1231106" cy="246221"/>
          </a:xfrm>
          <a:prstGeom prst="rect">
            <a:avLst/>
          </a:prstGeom>
          <a:noFill/>
        </p:spPr>
        <p:txBody>
          <a:bodyPr wrap="none" lIns="0" tIns="0" rIns="0" bIns="0" rtlCol="0">
            <a:spAutoFit/>
          </a:bodyPr>
          <a:lstStyle/>
          <a:p>
            <a:r>
              <a:rPr lang="zh-CN" altLang="en-US" sz="1600" b="1" dirty="0">
                <a:solidFill>
                  <a:schemeClr val="accent6"/>
                </a:solidFill>
                <a:latin typeface="微软雅黑" panose="020B0503020204020204" pitchFamily="34" charset="-122"/>
                <a:ea typeface="微软雅黑" panose="020B0503020204020204" pitchFamily="34" charset="-122"/>
              </a:rPr>
              <a:t>艺术控制界面</a:t>
            </a:r>
          </a:p>
        </p:txBody>
      </p:sp>
      <p:sp>
        <p:nvSpPr>
          <p:cNvPr id="5" name="文本框 4">
            <a:extLst>
              <a:ext uri="{FF2B5EF4-FFF2-40B4-BE49-F238E27FC236}">
                <a16:creationId xmlns:a16="http://schemas.microsoft.com/office/drawing/2014/main" id="{1486F721-C01F-4E49-87E0-F70DB7B4B47A}"/>
              </a:ext>
            </a:extLst>
          </p:cNvPr>
          <p:cNvSpPr txBox="1"/>
          <p:nvPr/>
        </p:nvSpPr>
        <p:spPr>
          <a:xfrm>
            <a:off x="611560" y="1858947"/>
            <a:ext cx="1231106" cy="246221"/>
          </a:xfrm>
          <a:prstGeom prst="rect">
            <a:avLst/>
          </a:prstGeom>
          <a:noFill/>
        </p:spPr>
        <p:txBody>
          <a:bodyPr wrap="none" lIns="0" tIns="0" rIns="0" bIns="0" rtlCol="0">
            <a:spAutoFit/>
          </a:bodyPr>
          <a:lstStyle/>
          <a:p>
            <a:r>
              <a:rPr lang="zh-CN" altLang="en-US" sz="1600" b="1" dirty="0">
                <a:solidFill>
                  <a:schemeClr val="accent6"/>
                </a:solidFill>
                <a:latin typeface="微软雅黑" panose="020B0503020204020204" pitchFamily="34" charset="-122"/>
                <a:ea typeface="微软雅黑" panose="020B0503020204020204" pitchFamily="34" charset="-122"/>
              </a:rPr>
              <a:t>解决边界瑕疵</a:t>
            </a:r>
          </a:p>
        </p:txBody>
      </p:sp>
      <p:sp>
        <p:nvSpPr>
          <p:cNvPr id="6" name="Title 1">
            <a:extLst>
              <a:ext uri="{FF2B5EF4-FFF2-40B4-BE49-F238E27FC236}">
                <a16:creationId xmlns:a16="http://schemas.microsoft.com/office/drawing/2014/main" id="{2F0CB19F-DCBF-4C9E-B038-F1287F9993D4}"/>
              </a:ext>
            </a:extLst>
          </p:cNvPr>
          <p:cNvSpPr txBox="1"/>
          <p:nvPr/>
        </p:nvSpPr>
        <p:spPr>
          <a:xfrm>
            <a:off x="2725394" y="298682"/>
            <a:ext cx="3693211" cy="317788"/>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defRPr/>
            </a:pPr>
            <a:r>
              <a:rPr lang="zh-CN" altLang="en-US" sz="2400" dirty="0">
                <a:solidFill>
                  <a:schemeClr val="tx1">
                    <a:lumMod val="65000"/>
                    <a:lumOff val="35000"/>
                  </a:schemeClr>
                </a:solidFill>
                <a:latin typeface="微软雅黑" panose="020B0503020204020204" pitchFamily="34" charset="-122"/>
                <a:ea typeface="微软雅黑" panose="020B0503020204020204" pitchFamily="34" charset="-122"/>
                <a:sym typeface="Arial" panose="020B0604020202020204" pitchFamily="34" charset="0"/>
              </a:rPr>
              <a:t>方案效果</a:t>
            </a:r>
            <a:endParaRPr lang="en-GB" altLang="zh-CN" sz="2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2E09784C-86AD-4536-8450-9DD52403AD53}"/>
              </a:ext>
            </a:extLst>
          </p:cNvPr>
          <p:cNvSpPr txBox="1"/>
          <p:nvPr/>
        </p:nvSpPr>
        <p:spPr>
          <a:xfrm>
            <a:off x="3400127" y="869322"/>
            <a:ext cx="615553" cy="184666"/>
          </a:xfrm>
          <a:prstGeom prst="rect">
            <a:avLst/>
          </a:prstGeom>
          <a:noFill/>
        </p:spPr>
        <p:txBody>
          <a:bodyPr wrap="none" lIns="0" tIns="0" rIns="0" bIns="0" rtlCol="0">
            <a:spAutoFit/>
          </a:bodyPr>
          <a:lstStyle/>
          <a:p>
            <a:r>
              <a:rPr lang="zh-CN" altLang="en-US" sz="1200" b="1" dirty="0">
                <a:latin typeface="微软雅黑" panose="020B0503020204020204" pitchFamily="34" charset="-122"/>
                <a:ea typeface="微软雅黑" panose="020B0503020204020204" pitchFamily="34" charset="-122"/>
              </a:rPr>
              <a:t>原始图像</a:t>
            </a:r>
          </a:p>
        </p:txBody>
      </p:sp>
      <p:sp>
        <p:nvSpPr>
          <p:cNvPr id="8" name="文本框 7">
            <a:extLst>
              <a:ext uri="{FF2B5EF4-FFF2-40B4-BE49-F238E27FC236}">
                <a16:creationId xmlns:a16="http://schemas.microsoft.com/office/drawing/2014/main" id="{A7EC5AC5-6678-49DE-9F9D-388DA6EFF863}"/>
              </a:ext>
            </a:extLst>
          </p:cNvPr>
          <p:cNvSpPr txBox="1"/>
          <p:nvPr/>
        </p:nvSpPr>
        <p:spPr>
          <a:xfrm>
            <a:off x="4973129" y="868903"/>
            <a:ext cx="923330" cy="184666"/>
          </a:xfrm>
          <a:prstGeom prst="rect">
            <a:avLst/>
          </a:prstGeom>
          <a:noFill/>
        </p:spPr>
        <p:txBody>
          <a:bodyPr wrap="none" lIns="0" tIns="0" rIns="0" bIns="0" rtlCol="0">
            <a:spAutoFit/>
          </a:bodyPr>
          <a:lstStyle/>
          <a:p>
            <a:r>
              <a:rPr lang="zh-CN" altLang="en-US" sz="1200" b="1" dirty="0">
                <a:latin typeface="微软雅黑" panose="020B0503020204020204" pitchFamily="34" charset="-122"/>
                <a:ea typeface="微软雅黑" panose="020B0503020204020204" pitchFamily="34" charset="-122"/>
              </a:rPr>
              <a:t>传统合成算法</a:t>
            </a:r>
          </a:p>
        </p:txBody>
      </p:sp>
      <p:sp>
        <p:nvSpPr>
          <p:cNvPr id="9" name="文本框 8">
            <a:extLst>
              <a:ext uri="{FF2B5EF4-FFF2-40B4-BE49-F238E27FC236}">
                <a16:creationId xmlns:a16="http://schemas.microsoft.com/office/drawing/2014/main" id="{A7FD916F-CA2B-44D6-AD15-87BC46EB0A0C}"/>
              </a:ext>
            </a:extLst>
          </p:cNvPr>
          <p:cNvSpPr txBox="1"/>
          <p:nvPr/>
        </p:nvSpPr>
        <p:spPr>
          <a:xfrm>
            <a:off x="6734659" y="868903"/>
            <a:ext cx="923330" cy="184666"/>
          </a:xfrm>
          <a:prstGeom prst="rect">
            <a:avLst/>
          </a:prstGeom>
          <a:noFill/>
        </p:spPr>
        <p:txBody>
          <a:bodyPr wrap="none" lIns="0" tIns="0" rIns="0" bIns="0" rtlCol="0">
            <a:spAutoFit/>
          </a:bodyPr>
          <a:lstStyle/>
          <a:p>
            <a:r>
              <a:rPr lang="zh-CN" altLang="en-US" sz="1200" b="1" dirty="0">
                <a:latin typeface="微软雅黑" panose="020B0503020204020204" pitchFamily="34" charset="-122"/>
                <a:ea typeface="微软雅黑" panose="020B0503020204020204" pitchFamily="34" charset="-122"/>
              </a:rPr>
              <a:t>论文中的算法</a:t>
            </a:r>
          </a:p>
        </p:txBody>
      </p:sp>
    </p:spTree>
    <p:extLst>
      <p:ext uri="{BB962C8B-B14F-4D97-AF65-F5344CB8AC3E}">
        <p14:creationId xmlns:p14="http://schemas.microsoft.com/office/powerpoint/2010/main" val="513498518"/>
      </p:ext>
    </p:extLst>
  </p:cSld>
  <p:clrMapOvr>
    <a:masterClrMapping/>
  </p:clrMapOvr>
  <mc:AlternateContent xmlns:mc="http://schemas.openxmlformats.org/markup-compatibility/2006">
    <mc:Choice xmlns:p14="http://schemas.microsoft.com/office/powerpoint/2010/main" Requires="p14">
      <p:transition p14:dur="9" advTm="578"/>
    </mc:Choice>
    <mc:Fallback>
      <p:transition advTm="578"/>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C39AC9EC-1F02-4EE2-9CF7-1CDED3D928D8}"/>
              </a:ext>
            </a:extLst>
          </p:cNvPr>
          <p:cNvPicPr/>
          <p:nvPr/>
        </p:nvPicPr>
        <p:blipFill>
          <a:blip r:embed="rId2"/>
          <a:stretch>
            <a:fillRect/>
          </a:stretch>
        </p:blipFill>
        <p:spPr>
          <a:xfrm>
            <a:off x="338058" y="188640"/>
            <a:ext cx="8467884" cy="2718980"/>
          </a:xfrm>
          <a:prstGeom prst="rect">
            <a:avLst/>
          </a:prstGeom>
        </p:spPr>
      </p:pic>
      <p:pic>
        <p:nvPicPr>
          <p:cNvPr id="3" name="图片 2">
            <a:extLst>
              <a:ext uri="{FF2B5EF4-FFF2-40B4-BE49-F238E27FC236}">
                <a16:creationId xmlns:a16="http://schemas.microsoft.com/office/drawing/2014/main" id="{C003A03D-089A-490F-99EC-02A82FE4674A}"/>
              </a:ext>
            </a:extLst>
          </p:cNvPr>
          <p:cNvPicPr/>
          <p:nvPr/>
        </p:nvPicPr>
        <p:blipFill>
          <a:blip r:embed="rId3"/>
          <a:stretch>
            <a:fillRect/>
          </a:stretch>
        </p:blipFill>
        <p:spPr>
          <a:xfrm>
            <a:off x="827584" y="2894488"/>
            <a:ext cx="7090191" cy="3668871"/>
          </a:xfrm>
          <a:prstGeom prst="rect">
            <a:avLst/>
          </a:prstGeom>
        </p:spPr>
      </p:pic>
    </p:spTree>
    <p:extLst>
      <p:ext uri="{BB962C8B-B14F-4D97-AF65-F5344CB8AC3E}">
        <p14:creationId xmlns:p14="http://schemas.microsoft.com/office/powerpoint/2010/main" val="1742581631"/>
      </p:ext>
    </p:extLst>
  </p:cSld>
  <p:clrMapOvr>
    <a:masterClrMapping/>
  </p:clrMapOvr>
  <mc:AlternateContent xmlns:mc="http://schemas.openxmlformats.org/markup-compatibility/2006">
    <mc:Choice xmlns:p14="http://schemas.microsoft.com/office/powerpoint/2010/main" Requires="p14">
      <p:transition p14:dur="9" advTm="178"/>
    </mc:Choice>
    <mc:Fallback>
      <p:transition advTm="178"/>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5580112" y="1556792"/>
            <a:ext cx="1872743" cy="2553335"/>
          </a:xfrm>
          <a:prstGeom prst="rect">
            <a:avLst/>
          </a:prstGeom>
        </p:spPr>
        <p:txBody>
          <a:bodyPr wrap="square">
            <a:spAutoFit/>
          </a:bodyPr>
          <a:lstStyle/>
          <a:p>
            <a:pPr fontAlgn="auto">
              <a:spcBef>
                <a:spcPts val="0"/>
              </a:spcBef>
              <a:spcAft>
                <a:spcPts val="0"/>
              </a:spcAft>
              <a:defRPr/>
            </a:pPr>
            <a:r>
              <a:rPr lang="en-US" altLang="zh-CN" sz="8000" spc="300" dirty="0">
                <a:solidFill>
                  <a:schemeClr val="bg1"/>
                </a:solidFill>
                <a:latin typeface="Agency FB" panose="020B0503020202020204" pitchFamily="34" charset="0"/>
                <a:cs typeface="+mn-ea"/>
                <a:sym typeface="+mn-lt"/>
              </a:rPr>
              <a:t>2019</a:t>
            </a:r>
            <a:endParaRPr lang="zh-CN" altLang="en-US" sz="8000" spc="300" dirty="0">
              <a:solidFill>
                <a:schemeClr val="bg1"/>
              </a:solidFill>
              <a:latin typeface="Agency FB" panose="020B0503020202020204" pitchFamily="34" charset="0"/>
              <a:cs typeface="+mn-ea"/>
              <a:sym typeface="+mn-lt"/>
            </a:endParaRPr>
          </a:p>
        </p:txBody>
      </p:sp>
      <p:sp>
        <p:nvSpPr>
          <p:cNvPr id="11" name="矩形 10"/>
          <p:cNvSpPr/>
          <p:nvPr/>
        </p:nvSpPr>
        <p:spPr>
          <a:xfrm>
            <a:off x="6146651" y="2708920"/>
            <a:ext cx="1574747" cy="829945"/>
          </a:xfrm>
          <a:prstGeom prst="rect">
            <a:avLst/>
          </a:prstGeom>
        </p:spPr>
        <p:txBody>
          <a:bodyPr wrap="square">
            <a:spAutoFit/>
          </a:bodyPr>
          <a:lstStyle/>
          <a:p>
            <a:pPr fontAlgn="auto">
              <a:spcBef>
                <a:spcPts val="0"/>
              </a:spcBef>
              <a:spcAft>
                <a:spcPts val="0"/>
              </a:spcAft>
              <a:defRPr/>
            </a:pPr>
            <a:r>
              <a:rPr lang="en-US" altLang="zh-CN" sz="4800" spc="300" dirty="0">
                <a:solidFill>
                  <a:schemeClr val="tx1">
                    <a:lumMod val="65000"/>
                    <a:lumOff val="35000"/>
                  </a:schemeClr>
                </a:solidFill>
                <a:latin typeface="Berlin Sans FB Demi" panose="020E0802020502020306" pitchFamily="34" charset="0"/>
                <a:cs typeface="+mn-ea"/>
                <a:sym typeface="+mn-lt"/>
              </a:rPr>
              <a:t>02</a:t>
            </a:r>
            <a:endParaRPr lang="zh-CN" altLang="en-US" sz="4800" spc="300" dirty="0">
              <a:solidFill>
                <a:schemeClr val="tx1">
                  <a:lumMod val="65000"/>
                  <a:lumOff val="35000"/>
                </a:schemeClr>
              </a:solidFill>
              <a:latin typeface="Berlin Sans FB Demi" panose="020E0802020502020306" pitchFamily="34" charset="0"/>
              <a:cs typeface="+mn-ea"/>
              <a:sym typeface="+mn-lt"/>
            </a:endParaRPr>
          </a:p>
        </p:txBody>
      </p:sp>
      <p:sp>
        <p:nvSpPr>
          <p:cNvPr id="12" name="TextBox 7"/>
          <p:cNvSpPr>
            <a:spLocks noChangeArrowheads="1"/>
          </p:cNvSpPr>
          <p:nvPr/>
        </p:nvSpPr>
        <p:spPr bwMode="auto">
          <a:xfrm>
            <a:off x="5310937" y="3395901"/>
            <a:ext cx="2645439" cy="36893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zh-CN" altLang="en-US" sz="2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研究过程</a:t>
            </a:r>
          </a:p>
        </p:txBody>
      </p:sp>
      <p:pic>
        <p:nvPicPr>
          <p:cNvPr id="7" name="图片 6"/>
          <p:cNvPicPr>
            <a:picLocks noChangeAspect="1"/>
          </p:cNvPicPr>
          <p:nvPr/>
        </p:nvPicPr>
        <p:blipFill>
          <a:blip r:embed="rId4" cstate="print"/>
          <a:stretch>
            <a:fillRect/>
          </a:stretch>
        </p:blipFill>
        <p:spPr>
          <a:xfrm>
            <a:off x="489026" y="1268760"/>
            <a:ext cx="3665394" cy="4497782"/>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855"/>
    </mc:Choice>
    <mc:Fallback>
      <p:transition advTm="8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574880" y="548680"/>
            <a:ext cx="7994015" cy="1633207"/>
            <a:chOff x="1735" y="2175"/>
            <a:chExt cx="10660" cy="2178"/>
          </a:xfrm>
        </p:grpSpPr>
        <p:sp>
          <p:nvSpPr>
            <p:cNvPr id="32" name="Title 1"/>
            <p:cNvSpPr txBox="1"/>
            <p:nvPr/>
          </p:nvSpPr>
          <p:spPr>
            <a:xfrm>
              <a:off x="5329" y="2175"/>
              <a:ext cx="3354" cy="598"/>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ctr"/>
              <a:r>
                <a:rPr lang="zh-CN" altLang="en-US" sz="2400" dirty="0">
                  <a:solidFill>
                    <a:schemeClr val="tx1">
                      <a:lumMod val="65000"/>
                      <a:lumOff val="35000"/>
                    </a:schemeClr>
                  </a:solidFill>
                  <a:latin typeface="微软雅黑" panose="020B0503020204020204" pitchFamily="34" charset="-122"/>
                  <a:ea typeface="微软雅黑" panose="020B0503020204020204" pitchFamily="34" charset="-122"/>
                </a:rPr>
                <a:t>研究过程</a:t>
              </a:r>
            </a:p>
          </p:txBody>
        </p:sp>
        <p:sp>
          <p:nvSpPr>
            <p:cNvPr id="2" name="文本框 1"/>
            <p:cNvSpPr txBox="1"/>
            <p:nvPr/>
          </p:nvSpPr>
          <p:spPr>
            <a:xfrm>
              <a:off x="1735" y="3655"/>
              <a:ext cx="10660" cy="698"/>
            </a:xfrm>
            <a:prstGeom prst="rect">
              <a:avLst/>
            </a:prstGeom>
            <a:noFill/>
          </p:spPr>
          <p:txBody>
            <a:bodyPr wrap="square" lIns="0" tIns="0" rIns="0" bIns="0" rtlCol="0">
              <a:spAutoFit/>
            </a:bodyPr>
            <a:lstStyle/>
            <a:p>
              <a:r>
                <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作者的方案主要分为生成模型、合成与艺术控制三个部分。</a:t>
              </a:r>
              <a:endPar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sz="18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33" name="直接连接符 32"/>
            <p:cNvCxnSpPr/>
            <p:nvPr/>
          </p:nvCxnSpPr>
          <p:spPr>
            <a:xfrm>
              <a:off x="1735" y="3201"/>
              <a:ext cx="10542" cy="0"/>
            </a:xfrm>
            <a:prstGeom prst="line">
              <a:avLst/>
            </a:prstGeom>
            <a:ln w="44450" cmpd="sng">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5" name="组合 4">
            <a:extLst>
              <a:ext uri="{FF2B5EF4-FFF2-40B4-BE49-F238E27FC236}">
                <a16:creationId xmlns:a16="http://schemas.microsoft.com/office/drawing/2014/main" id="{93E33001-0214-4318-BD22-51D3C58B1279}"/>
              </a:ext>
            </a:extLst>
          </p:cNvPr>
          <p:cNvGrpSpPr/>
          <p:nvPr/>
        </p:nvGrpSpPr>
        <p:grpSpPr>
          <a:xfrm>
            <a:off x="1479644" y="2202220"/>
            <a:ext cx="6095998" cy="4061641"/>
            <a:chOff x="1479644" y="2202220"/>
            <a:chExt cx="6095998" cy="4061641"/>
          </a:xfrm>
        </p:grpSpPr>
        <p:sp>
          <p:nvSpPr>
            <p:cNvPr id="6" name="任意多边形: 形状 5">
              <a:extLst>
                <a:ext uri="{FF2B5EF4-FFF2-40B4-BE49-F238E27FC236}">
                  <a16:creationId xmlns:a16="http://schemas.microsoft.com/office/drawing/2014/main" id="{EE1E68A8-E16E-4391-93F7-0D6969075632}"/>
                </a:ext>
              </a:extLst>
            </p:cNvPr>
            <p:cNvSpPr/>
            <p:nvPr/>
          </p:nvSpPr>
          <p:spPr>
            <a:xfrm>
              <a:off x="1479644" y="2202220"/>
              <a:ext cx="1039019" cy="1484313"/>
            </a:xfrm>
            <a:custGeom>
              <a:avLst/>
              <a:gdLst>
                <a:gd name="connsiteX0" fmla="*/ 0 w 1484312"/>
                <a:gd name="connsiteY0" fmla="*/ 0 h 1039018"/>
                <a:gd name="connsiteX1" fmla="*/ 964803 w 1484312"/>
                <a:gd name="connsiteY1" fmla="*/ 0 h 1039018"/>
                <a:gd name="connsiteX2" fmla="*/ 1484312 w 1484312"/>
                <a:gd name="connsiteY2" fmla="*/ 519509 h 1039018"/>
                <a:gd name="connsiteX3" fmla="*/ 964803 w 1484312"/>
                <a:gd name="connsiteY3" fmla="*/ 1039018 h 1039018"/>
                <a:gd name="connsiteX4" fmla="*/ 0 w 1484312"/>
                <a:gd name="connsiteY4" fmla="*/ 1039018 h 1039018"/>
                <a:gd name="connsiteX5" fmla="*/ 519509 w 1484312"/>
                <a:gd name="connsiteY5" fmla="*/ 519509 h 1039018"/>
                <a:gd name="connsiteX6" fmla="*/ 0 w 1484312"/>
                <a:gd name="connsiteY6" fmla="*/ 0 h 10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4312" h="1039018">
                  <a:moveTo>
                    <a:pt x="1484312" y="0"/>
                  </a:moveTo>
                  <a:lnTo>
                    <a:pt x="1484312" y="675362"/>
                  </a:lnTo>
                  <a:lnTo>
                    <a:pt x="742156" y="1039018"/>
                  </a:lnTo>
                  <a:lnTo>
                    <a:pt x="0" y="675362"/>
                  </a:lnTo>
                  <a:lnTo>
                    <a:pt x="0" y="0"/>
                  </a:lnTo>
                  <a:lnTo>
                    <a:pt x="742156" y="363656"/>
                  </a:lnTo>
                  <a:lnTo>
                    <a:pt x="1484312"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2065" tIns="531575" rIns="12066" bIns="531574" numCol="1" spcCol="1270" anchor="ctr" anchorCtr="0">
              <a:noAutofit/>
            </a:bodyPr>
            <a:lstStyle/>
            <a:p>
              <a:pPr marL="0" lvl="0" indent="0" algn="ctr" defTabSz="844550">
                <a:lnSpc>
                  <a:spcPct val="90000"/>
                </a:lnSpc>
                <a:spcBef>
                  <a:spcPct val="0"/>
                </a:spcBef>
                <a:spcAft>
                  <a:spcPct val="35000"/>
                </a:spcAft>
                <a:buNone/>
              </a:pPr>
              <a:r>
                <a:rPr lang="zh-CN" altLang="en-US" sz="1900" kern="1200" dirty="0">
                  <a:latin typeface="微软雅黑" panose="020B0503020204020204" pitchFamily="34" charset="-122"/>
                  <a:ea typeface="微软雅黑" panose="020B0503020204020204" pitchFamily="34" charset="-122"/>
                </a:rPr>
                <a:t>生成模型</a:t>
              </a:r>
            </a:p>
          </p:txBody>
        </p:sp>
        <p:sp>
          <p:nvSpPr>
            <p:cNvPr id="7" name="任意多边形: 形状 6">
              <a:extLst>
                <a:ext uri="{FF2B5EF4-FFF2-40B4-BE49-F238E27FC236}">
                  <a16:creationId xmlns:a16="http://schemas.microsoft.com/office/drawing/2014/main" id="{D7DD3968-B5AA-4DE4-96F5-D6C60A6AC4D3}"/>
                </a:ext>
              </a:extLst>
            </p:cNvPr>
            <p:cNvSpPr/>
            <p:nvPr/>
          </p:nvSpPr>
          <p:spPr>
            <a:xfrm>
              <a:off x="2518661" y="2202222"/>
              <a:ext cx="5056981" cy="964803"/>
            </a:xfrm>
            <a:custGeom>
              <a:avLst/>
              <a:gdLst>
                <a:gd name="connsiteX0" fmla="*/ 160804 w 964803"/>
                <a:gd name="connsiteY0" fmla="*/ 0 h 5056981"/>
                <a:gd name="connsiteX1" fmla="*/ 803999 w 964803"/>
                <a:gd name="connsiteY1" fmla="*/ 0 h 5056981"/>
                <a:gd name="connsiteX2" fmla="*/ 964803 w 964803"/>
                <a:gd name="connsiteY2" fmla="*/ 160804 h 5056981"/>
                <a:gd name="connsiteX3" fmla="*/ 964803 w 964803"/>
                <a:gd name="connsiteY3" fmla="*/ 5056981 h 5056981"/>
                <a:gd name="connsiteX4" fmla="*/ 964803 w 964803"/>
                <a:gd name="connsiteY4" fmla="*/ 5056981 h 5056981"/>
                <a:gd name="connsiteX5" fmla="*/ 0 w 964803"/>
                <a:gd name="connsiteY5" fmla="*/ 5056981 h 5056981"/>
                <a:gd name="connsiteX6" fmla="*/ 0 w 964803"/>
                <a:gd name="connsiteY6" fmla="*/ 5056981 h 5056981"/>
                <a:gd name="connsiteX7" fmla="*/ 0 w 964803"/>
                <a:gd name="connsiteY7" fmla="*/ 160804 h 5056981"/>
                <a:gd name="connsiteX8" fmla="*/ 160804 w 964803"/>
                <a:gd name="connsiteY8" fmla="*/ 0 h 5056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4803" h="5056981">
                  <a:moveTo>
                    <a:pt x="964803" y="842850"/>
                  </a:moveTo>
                  <a:lnTo>
                    <a:pt x="964803" y="4214131"/>
                  </a:lnTo>
                  <a:cubicBezTo>
                    <a:pt x="964803" y="4679625"/>
                    <a:pt x="951068" y="5056978"/>
                    <a:pt x="934124" y="5056978"/>
                  </a:cubicBezTo>
                  <a:lnTo>
                    <a:pt x="0" y="5056978"/>
                  </a:lnTo>
                  <a:lnTo>
                    <a:pt x="0" y="5056978"/>
                  </a:lnTo>
                  <a:lnTo>
                    <a:pt x="0" y="3"/>
                  </a:lnTo>
                  <a:lnTo>
                    <a:pt x="0" y="3"/>
                  </a:lnTo>
                  <a:lnTo>
                    <a:pt x="934124" y="3"/>
                  </a:lnTo>
                  <a:cubicBezTo>
                    <a:pt x="951068" y="3"/>
                    <a:pt x="964803" y="377356"/>
                    <a:pt x="964803" y="842850"/>
                  </a:cubicBez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35128" tIns="59163" rIns="59163" bIns="59163" numCol="1" spcCol="1270" anchor="ctr" anchorCtr="0">
              <a:noAutofit/>
            </a:bodyPr>
            <a:lstStyle/>
            <a:p>
              <a:pPr marL="171450" lvl="1" indent="-171450" algn="l" defTabSz="844550">
                <a:lnSpc>
                  <a:spcPct val="90000"/>
                </a:lnSpc>
                <a:spcBef>
                  <a:spcPct val="0"/>
                </a:spcBef>
                <a:spcAft>
                  <a:spcPct val="15000"/>
                </a:spcAft>
                <a:buChar char="•"/>
              </a:pPr>
              <a:r>
                <a:rPr lang="zh-CN" altLang="en-US" sz="1900" kern="1200" baseline="0" dirty="0">
                  <a:latin typeface="微软雅黑" panose="020B0503020204020204" pitchFamily="34" charset="-122"/>
                  <a:ea typeface="微软雅黑" panose="020B0503020204020204" pitchFamily="34" charset="-122"/>
                </a:rPr>
                <a:t>基于</a:t>
              </a:r>
              <a:r>
                <a:rPr lang="en-US" altLang="zh-CN" sz="1900" kern="1200" baseline="0" dirty="0">
                  <a:latin typeface="微软雅黑" panose="020B0503020204020204" pitchFamily="34" charset="-122"/>
                  <a:ea typeface="微软雅黑" panose="020B0503020204020204" pitchFamily="34" charset="-122"/>
                </a:rPr>
                <a:t>DCGAN(</a:t>
              </a:r>
              <a:r>
                <a:rPr lang="zh-CN" altLang="zh-CN" sz="1900" kern="1200" baseline="0" dirty="0">
                  <a:latin typeface="微软雅黑" panose="020B0503020204020204" pitchFamily="34" charset="-122"/>
                  <a:ea typeface="微软雅黑" panose="020B0503020204020204" pitchFamily="34" charset="-122"/>
                </a:rPr>
                <a:t>深度卷积生成对抗网络</a:t>
              </a:r>
              <a:r>
                <a:rPr lang="en-US" altLang="zh-CN" sz="1900" kern="1200" baseline="0" dirty="0">
                  <a:latin typeface="微软雅黑" panose="020B0503020204020204" pitchFamily="34" charset="-122"/>
                  <a:ea typeface="微软雅黑" panose="020B0503020204020204" pitchFamily="34" charset="-122"/>
                </a:rPr>
                <a:t>)</a:t>
              </a:r>
            </a:p>
            <a:p>
              <a:pPr marL="171450" lvl="1" indent="-171450" algn="l" defTabSz="844550">
                <a:lnSpc>
                  <a:spcPct val="90000"/>
                </a:lnSpc>
                <a:spcBef>
                  <a:spcPct val="0"/>
                </a:spcBef>
                <a:spcAft>
                  <a:spcPct val="15000"/>
                </a:spcAft>
                <a:buChar char="•"/>
              </a:pPr>
              <a:r>
                <a:rPr lang="zh-CN" altLang="en-US" sz="1900" dirty="0">
                  <a:latin typeface="微软雅黑" panose="020B0503020204020204" pitchFamily="34" charset="-122"/>
                  <a:ea typeface="微软雅黑" panose="020B0503020204020204" pitchFamily="34" charset="-122"/>
                </a:rPr>
                <a:t>示例中使用谷歌地图数据训练得到生成器</a:t>
              </a:r>
              <a:endParaRPr lang="zh-CN" altLang="en-US" sz="1900" kern="1200" baseline="0" dirty="0">
                <a:latin typeface="微软雅黑" panose="020B0503020204020204" pitchFamily="34" charset="-122"/>
                <a:ea typeface="微软雅黑" panose="020B0503020204020204" pitchFamily="34" charset="-122"/>
              </a:endParaRPr>
            </a:p>
          </p:txBody>
        </p:sp>
        <p:sp>
          <p:nvSpPr>
            <p:cNvPr id="8" name="任意多边形: 形状 7">
              <a:extLst>
                <a:ext uri="{FF2B5EF4-FFF2-40B4-BE49-F238E27FC236}">
                  <a16:creationId xmlns:a16="http://schemas.microsoft.com/office/drawing/2014/main" id="{4DF52CAB-775F-4E45-B732-1436BFE00AC0}"/>
                </a:ext>
              </a:extLst>
            </p:cNvPr>
            <p:cNvSpPr/>
            <p:nvPr/>
          </p:nvSpPr>
          <p:spPr>
            <a:xfrm>
              <a:off x="1479644" y="3490885"/>
              <a:ext cx="1039018" cy="1484312"/>
            </a:xfrm>
            <a:custGeom>
              <a:avLst/>
              <a:gdLst>
                <a:gd name="connsiteX0" fmla="*/ 0 w 1484312"/>
                <a:gd name="connsiteY0" fmla="*/ 0 h 1039018"/>
                <a:gd name="connsiteX1" fmla="*/ 964803 w 1484312"/>
                <a:gd name="connsiteY1" fmla="*/ 0 h 1039018"/>
                <a:gd name="connsiteX2" fmla="*/ 1484312 w 1484312"/>
                <a:gd name="connsiteY2" fmla="*/ 519509 h 1039018"/>
                <a:gd name="connsiteX3" fmla="*/ 964803 w 1484312"/>
                <a:gd name="connsiteY3" fmla="*/ 1039018 h 1039018"/>
                <a:gd name="connsiteX4" fmla="*/ 0 w 1484312"/>
                <a:gd name="connsiteY4" fmla="*/ 1039018 h 1039018"/>
                <a:gd name="connsiteX5" fmla="*/ 519509 w 1484312"/>
                <a:gd name="connsiteY5" fmla="*/ 519509 h 1039018"/>
                <a:gd name="connsiteX6" fmla="*/ 0 w 1484312"/>
                <a:gd name="connsiteY6" fmla="*/ 0 h 10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4312" h="1039018">
                  <a:moveTo>
                    <a:pt x="1484312" y="0"/>
                  </a:moveTo>
                  <a:lnTo>
                    <a:pt x="1484312" y="675362"/>
                  </a:lnTo>
                  <a:lnTo>
                    <a:pt x="742156" y="1039018"/>
                  </a:lnTo>
                  <a:lnTo>
                    <a:pt x="0" y="675362"/>
                  </a:lnTo>
                  <a:lnTo>
                    <a:pt x="0" y="0"/>
                  </a:lnTo>
                  <a:lnTo>
                    <a:pt x="742156" y="363656"/>
                  </a:lnTo>
                  <a:lnTo>
                    <a:pt x="1484312"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2065" tIns="531574" rIns="12065" bIns="531574" numCol="1" spcCol="1270" anchor="ctr" anchorCtr="0">
              <a:noAutofit/>
            </a:bodyPr>
            <a:lstStyle/>
            <a:p>
              <a:pPr marL="0" lvl="0" indent="0" algn="ctr" defTabSz="711200">
                <a:lnSpc>
                  <a:spcPct val="90000"/>
                </a:lnSpc>
                <a:spcBef>
                  <a:spcPct val="0"/>
                </a:spcBef>
                <a:spcAft>
                  <a:spcPct val="35000"/>
                </a:spcAft>
                <a:buNone/>
              </a:pPr>
              <a:r>
                <a:rPr lang="zh-CN" altLang="en-US" sz="1900" kern="1200" dirty="0">
                  <a:solidFill>
                    <a:srgbClr val="FFFFFF"/>
                  </a:solidFill>
                  <a:latin typeface="微软雅黑" panose="020B0503020204020204" pitchFamily="34" charset="-122"/>
                  <a:ea typeface="微软雅黑" panose="020B0503020204020204" pitchFamily="34" charset="-122"/>
                  <a:cs typeface="+mn-cs"/>
                </a:rPr>
                <a:t>合成</a:t>
              </a:r>
            </a:p>
          </p:txBody>
        </p:sp>
        <p:sp>
          <p:nvSpPr>
            <p:cNvPr id="9" name="任意多边形: 形状 8">
              <a:extLst>
                <a:ext uri="{FF2B5EF4-FFF2-40B4-BE49-F238E27FC236}">
                  <a16:creationId xmlns:a16="http://schemas.microsoft.com/office/drawing/2014/main" id="{538B961B-E04E-4210-8C06-8DF5373E308A}"/>
                </a:ext>
              </a:extLst>
            </p:cNvPr>
            <p:cNvSpPr/>
            <p:nvPr/>
          </p:nvSpPr>
          <p:spPr>
            <a:xfrm>
              <a:off x="2518661" y="3490886"/>
              <a:ext cx="5056981" cy="964804"/>
            </a:xfrm>
            <a:custGeom>
              <a:avLst/>
              <a:gdLst>
                <a:gd name="connsiteX0" fmla="*/ 160804 w 964803"/>
                <a:gd name="connsiteY0" fmla="*/ 0 h 5056981"/>
                <a:gd name="connsiteX1" fmla="*/ 803999 w 964803"/>
                <a:gd name="connsiteY1" fmla="*/ 0 h 5056981"/>
                <a:gd name="connsiteX2" fmla="*/ 964803 w 964803"/>
                <a:gd name="connsiteY2" fmla="*/ 160804 h 5056981"/>
                <a:gd name="connsiteX3" fmla="*/ 964803 w 964803"/>
                <a:gd name="connsiteY3" fmla="*/ 5056981 h 5056981"/>
                <a:gd name="connsiteX4" fmla="*/ 964803 w 964803"/>
                <a:gd name="connsiteY4" fmla="*/ 5056981 h 5056981"/>
                <a:gd name="connsiteX5" fmla="*/ 0 w 964803"/>
                <a:gd name="connsiteY5" fmla="*/ 5056981 h 5056981"/>
                <a:gd name="connsiteX6" fmla="*/ 0 w 964803"/>
                <a:gd name="connsiteY6" fmla="*/ 5056981 h 5056981"/>
                <a:gd name="connsiteX7" fmla="*/ 0 w 964803"/>
                <a:gd name="connsiteY7" fmla="*/ 160804 h 5056981"/>
                <a:gd name="connsiteX8" fmla="*/ 160804 w 964803"/>
                <a:gd name="connsiteY8" fmla="*/ 0 h 5056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4803" h="5056981">
                  <a:moveTo>
                    <a:pt x="964803" y="842850"/>
                  </a:moveTo>
                  <a:lnTo>
                    <a:pt x="964803" y="4214131"/>
                  </a:lnTo>
                  <a:cubicBezTo>
                    <a:pt x="964803" y="4679625"/>
                    <a:pt x="951068" y="5056978"/>
                    <a:pt x="934124" y="5056978"/>
                  </a:cubicBezTo>
                  <a:lnTo>
                    <a:pt x="0" y="5056978"/>
                  </a:lnTo>
                  <a:lnTo>
                    <a:pt x="0" y="5056978"/>
                  </a:lnTo>
                  <a:lnTo>
                    <a:pt x="0" y="3"/>
                  </a:lnTo>
                  <a:lnTo>
                    <a:pt x="0" y="3"/>
                  </a:lnTo>
                  <a:lnTo>
                    <a:pt x="934124" y="3"/>
                  </a:lnTo>
                  <a:cubicBezTo>
                    <a:pt x="951068" y="3"/>
                    <a:pt x="964803" y="377356"/>
                    <a:pt x="964803" y="842850"/>
                  </a:cubicBez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35128" tIns="59163" rIns="59163" bIns="59164" numCol="1" spcCol="1270" anchor="ctr" anchorCtr="0">
              <a:noAutofit/>
            </a:bodyPr>
            <a:lstStyle/>
            <a:p>
              <a:pPr marL="171450" lvl="1" indent="-171450" algn="l" defTabSz="844550">
                <a:lnSpc>
                  <a:spcPct val="90000"/>
                </a:lnSpc>
                <a:spcBef>
                  <a:spcPct val="0"/>
                </a:spcBef>
                <a:spcAft>
                  <a:spcPct val="15000"/>
                </a:spcAft>
                <a:buChar char="•"/>
              </a:pPr>
              <a:r>
                <a:rPr lang="zh-CN" altLang="en-US" sz="1900" kern="1200" dirty="0">
                  <a:latin typeface="微软雅黑" panose="020B0503020204020204" pitchFamily="34" charset="-122"/>
                  <a:ea typeface="微软雅黑" panose="020B0503020204020204" pitchFamily="34" charset="-122"/>
                </a:rPr>
                <a:t>预处理</a:t>
              </a:r>
              <a:r>
                <a:rPr lang="en-US" altLang="zh-CN" sz="1900" kern="1200" dirty="0">
                  <a:latin typeface="微软雅黑" panose="020B0503020204020204" pitchFamily="34" charset="-122"/>
                  <a:ea typeface="微软雅黑" panose="020B0503020204020204" pitchFamily="34" charset="-122"/>
                </a:rPr>
                <a:t>-latent tile</a:t>
              </a:r>
              <a:r>
                <a:rPr lang="zh-CN" altLang="en-US" sz="1900" kern="1200" dirty="0">
                  <a:latin typeface="微软雅黑" panose="020B0503020204020204" pitchFamily="34" charset="-122"/>
                  <a:ea typeface="微软雅黑" panose="020B0503020204020204" pitchFamily="34" charset="-122"/>
                </a:rPr>
                <a:t>数据存储</a:t>
              </a:r>
            </a:p>
            <a:p>
              <a:pPr marL="171450" lvl="1" indent="-171450" algn="l" defTabSz="844550">
                <a:lnSpc>
                  <a:spcPct val="90000"/>
                </a:lnSpc>
                <a:spcBef>
                  <a:spcPct val="0"/>
                </a:spcBef>
                <a:spcAft>
                  <a:spcPct val="15000"/>
                </a:spcAft>
                <a:buChar char="•"/>
              </a:pPr>
              <a:r>
                <a:rPr lang="zh-CN" altLang="en-US" sz="1900" dirty="0">
                  <a:latin typeface="微软雅黑" panose="020B0503020204020204" pitchFamily="34" charset="-122"/>
                  <a:ea typeface="微软雅黑" panose="020B0503020204020204" pitchFamily="34" charset="-122"/>
                </a:rPr>
                <a:t>图块拼接</a:t>
              </a:r>
              <a:r>
                <a:rPr lang="zh-CN" altLang="en-US" sz="1900" kern="1200" dirty="0">
                  <a:latin typeface="微软雅黑" panose="020B0503020204020204" pitchFamily="34" charset="-122"/>
                  <a:ea typeface="微软雅黑" panose="020B0503020204020204" pitchFamily="34" charset="-122"/>
                </a:rPr>
                <a:t>算法</a:t>
              </a:r>
              <a:r>
                <a:rPr lang="en-US" altLang="zh-CN" sz="1900" kern="1200" dirty="0">
                  <a:latin typeface="微软雅黑" panose="020B0503020204020204" pitchFamily="34" charset="-122"/>
                  <a:ea typeface="微软雅黑" panose="020B0503020204020204" pitchFamily="34" charset="-122"/>
                </a:rPr>
                <a:t>-</a:t>
              </a:r>
              <a:r>
                <a:rPr lang="zh-CN" altLang="zh-CN" sz="1900" kern="1200" dirty="0">
                  <a:latin typeface="微软雅黑" panose="020B0503020204020204" pitchFamily="34" charset="-122"/>
                  <a:ea typeface="微软雅黑" panose="020B0503020204020204" pitchFamily="34" charset="-122"/>
                </a:rPr>
                <a:t>马尔可夫随机场</a:t>
              </a:r>
              <a:r>
                <a:rPr lang="zh-CN" altLang="en-US" sz="1900" kern="1200" dirty="0">
                  <a:latin typeface="微软雅黑" panose="020B0503020204020204" pitchFamily="34" charset="-122"/>
                  <a:ea typeface="微软雅黑" panose="020B0503020204020204" pitchFamily="34" charset="-122"/>
                </a:rPr>
                <a:t>方法</a:t>
              </a:r>
              <a:endParaRPr lang="en-US" altLang="zh-CN" sz="1900" kern="1200" dirty="0">
                <a:latin typeface="微软雅黑" panose="020B0503020204020204" pitchFamily="34" charset="-122"/>
                <a:ea typeface="微软雅黑" panose="020B0503020204020204" pitchFamily="34" charset="-122"/>
              </a:endParaRPr>
            </a:p>
            <a:p>
              <a:pPr marL="171450" lvl="1" indent="-171450" algn="l" defTabSz="844550">
                <a:lnSpc>
                  <a:spcPct val="90000"/>
                </a:lnSpc>
                <a:spcBef>
                  <a:spcPct val="0"/>
                </a:spcBef>
                <a:spcAft>
                  <a:spcPct val="15000"/>
                </a:spcAft>
                <a:buChar char="•"/>
              </a:pPr>
              <a:r>
                <a:rPr lang="zh-CN" altLang="en-US" sz="1900" dirty="0">
                  <a:latin typeface="微软雅黑" panose="020B0503020204020204" pitchFamily="34" charset="-122"/>
                  <a:ea typeface="微软雅黑" panose="020B0503020204020204" pitchFamily="34" charset="-122"/>
                </a:rPr>
                <a:t>使用生成器生成大规模纹理</a:t>
              </a:r>
              <a:endParaRPr lang="zh-CN" altLang="en-US" sz="1900" kern="1200" dirty="0">
                <a:latin typeface="微软雅黑" panose="020B0503020204020204" pitchFamily="34" charset="-122"/>
                <a:ea typeface="微软雅黑" panose="020B0503020204020204" pitchFamily="34" charset="-122"/>
              </a:endParaRPr>
            </a:p>
          </p:txBody>
        </p:sp>
        <p:sp>
          <p:nvSpPr>
            <p:cNvPr id="10" name="任意多边形: 形状 9">
              <a:extLst>
                <a:ext uri="{FF2B5EF4-FFF2-40B4-BE49-F238E27FC236}">
                  <a16:creationId xmlns:a16="http://schemas.microsoft.com/office/drawing/2014/main" id="{4495AFCE-D058-461B-8E8B-65BC1ED817D3}"/>
                </a:ext>
              </a:extLst>
            </p:cNvPr>
            <p:cNvSpPr/>
            <p:nvPr/>
          </p:nvSpPr>
          <p:spPr>
            <a:xfrm>
              <a:off x="1479644" y="4779549"/>
              <a:ext cx="1039018" cy="1484312"/>
            </a:xfrm>
            <a:custGeom>
              <a:avLst/>
              <a:gdLst>
                <a:gd name="connsiteX0" fmla="*/ 0 w 1484312"/>
                <a:gd name="connsiteY0" fmla="*/ 0 h 1039018"/>
                <a:gd name="connsiteX1" fmla="*/ 964803 w 1484312"/>
                <a:gd name="connsiteY1" fmla="*/ 0 h 1039018"/>
                <a:gd name="connsiteX2" fmla="*/ 1484312 w 1484312"/>
                <a:gd name="connsiteY2" fmla="*/ 519509 h 1039018"/>
                <a:gd name="connsiteX3" fmla="*/ 964803 w 1484312"/>
                <a:gd name="connsiteY3" fmla="*/ 1039018 h 1039018"/>
                <a:gd name="connsiteX4" fmla="*/ 0 w 1484312"/>
                <a:gd name="connsiteY4" fmla="*/ 1039018 h 1039018"/>
                <a:gd name="connsiteX5" fmla="*/ 519509 w 1484312"/>
                <a:gd name="connsiteY5" fmla="*/ 519509 h 1039018"/>
                <a:gd name="connsiteX6" fmla="*/ 0 w 1484312"/>
                <a:gd name="connsiteY6" fmla="*/ 0 h 10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4312" h="1039018">
                  <a:moveTo>
                    <a:pt x="1484312" y="0"/>
                  </a:moveTo>
                  <a:lnTo>
                    <a:pt x="1484312" y="675362"/>
                  </a:lnTo>
                  <a:lnTo>
                    <a:pt x="742156" y="1039018"/>
                  </a:lnTo>
                  <a:lnTo>
                    <a:pt x="0" y="675362"/>
                  </a:lnTo>
                  <a:lnTo>
                    <a:pt x="0" y="0"/>
                  </a:lnTo>
                  <a:lnTo>
                    <a:pt x="742156" y="363656"/>
                  </a:lnTo>
                  <a:lnTo>
                    <a:pt x="1484312"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2065" tIns="531574" rIns="12065" bIns="531574" numCol="1" spcCol="1270" anchor="ctr" anchorCtr="0">
              <a:noAutofit/>
            </a:bodyPr>
            <a:lstStyle/>
            <a:p>
              <a:pPr marL="0" lvl="0" indent="0" algn="ctr" defTabSz="844550">
                <a:lnSpc>
                  <a:spcPct val="90000"/>
                </a:lnSpc>
                <a:spcBef>
                  <a:spcPct val="0"/>
                </a:spcBef>
                <a:spcAft>
                  <a:spcPct val="35000"/>
                </a:spcAft>
                <a:buNone/>
              </a:pPr>
              <a:r>
                <a:rPr lang="zh-CN" altLang="en-US" sz="1900" kern="1200" dirty="0">
                  <a:solidFill>
                    <a:srgbClr val="FFFFFF"/>
                  </a:solidFill>
                  <a:latin typeface="微软雅黑" panose="020B0503020204020204" pitchFamily="34" charset="-122"/>
                  <a:ea typeface="微软雅黑" panose="020B0503020204020204" pitchFamily="34" charset="-122"/>
                  <a:cs typeface="+mn-cs"/>
                </a:rPr>
                <a:t>艺术控制</a:t>
              </a:r>
            </a:p>
          </p:txBody>
        </p:sp>
        <p:sp>
          <p:nvSpPr>
            <p:cNvPr id="11" name="任意多边形: 形状 10">
              <a:extLst>
                <a:ext uri="{FF2B5EF4-FFF2-40B4-BE49-F238E27FC236}">
                  <a16:creationId xmlns:a16="http://schemas.microsoft.com/office/drawing/2014/main" id="{95C22688-BBE5-4D4E-9AB4-E85070E05FE5}"/>
                </a:ext>
              </a:extLst>
            </p:cNvPr>
            <p:cNvSpPr/>
            <p:nvPr/>
          </p:nvSpPr>
          <p:spPr>
            <a:xfrm>
              <a:off x="2518661" y="4779549"/>
              <a:ext cx="5056981" cy="964804"/>
            </a:xfrm>
            <a:custGeom>
              <a:avLst/>
              <a:gdLst>
                <a:gd name="connsiteX0" fmla="*/ 160804 w 964803"/>
                <a:gd name="connsiteY0" fmla="*/ 0 h 5056981"/>
                <a:gd name="connsiteX1" fmla="*/ 803999 w 964803"/>
                <a:gd name="connsiteY1" fmla="*/ 0 h 5056981"/>
                <a:gd name="connsiteX2" fmla="*/ 964803 w 964803"/>
                <a:gd name="connsiteY2" fmla="*/ 160804 h 5056981"/>
                <a:gd name="connsiteX3" fmla="*/ 964803 w 964803"/>
                <a:gd name="connsiteY3" fmla="*/ 5056981 h 5056981"/>
                <a:gd name="connsiteX4" fmla="*/ 964803 w 964803"/>
                <a:gd name="connsiteY4" fmla="*/ 5056981 h 5056981"/>
                <a:gd name="connsiteX5" fmla="*/ 0 w 964803"/>
                <a:gd name="connsiteY5" fmla="*/ 5056981 h 5056981"/>
                <a:gd name="connsiteX6" fmla="*/ 0 w 964803"/>
                <a:gd name="connsiteY6" fmla="*/ 5056981 h 5056981"/>
                <a:gd name="connsiteX7" fmla="*/ 0 w 964803"/>
                <a:gd name="connsiteY7" fmla="*/ 160804 h 5056981"/>
                <a:gd name="connsiteX8" fmla="*/ 160804 w 964803"/>
                <a:gd name="connsiteY8" fmla="*/ 0 h 5056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4803" h="5056981">
                  <a:moveTo>
                    <a:pt x="964803" y="842850"/>
                  </a:moveTo>
                  <a:lnTo>
                    <a:pt x="964803" y="4214131"/>
                  </a:lnTo>
                  <a:cubicBezTo>
                    <a:pt x="964803" y="4679625"/>
                    <a:pt x="951068" y="5056978"/>
                    <a:pt x="934124" y="5056978"/>
                  </a:cubicBezTo>
                  <a:lnTo>
                    <a:pt x="0" y="5056978"/>
                  </a:lnTo>
                  <a:lnTo>
                    <a:pt x="0" y="5056978"/>
                  </a:lnTo>
                  <a:lnTo>
                    <a:pt x="0" y="3"/>
                  </a:lnTo>
                  <a:lnTo>
                    <a:pt x="0" y="3"/>
                  </a:lnTo>
                  <a:lnTo>
                    <a:pt x="934124" y="3"/>
                  </a:lnTo>
                  <a:cubicBezTo>
                    <a:pt x="951068" y="3"/>
                    <a:pt x="964803" y="377356"/>
                    <a:pt x="964803" y="842850"/>
                  </a:cubicBez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35128" tIns="59163" rIns="59163" bIns="59164" numCol="1" spcCol="1270" anchor="ctr" anchorCtr="0">
              <a:noAutofit/>
            </a:bodyPr>
            <a:lstStyle/>
            <a:p>
              <a:pPr marL="171450" lvl="1" indent="-171450" algn="l" defTabSz="844550">
                <a:lnSpc>
                  <a:spcPct val="90000"/>
                </a:lnSpc>
                <a:spcBef>
                  <a:spcPct val="0"/>
                </a:spcBef>
                <a:spcAft>
                  <a:spcPct val="15000"/>
                </a:spcAft>
                <a:buChar char="•"/>
              </a:pPr>
              <a:r>
                <a:rPr lang="zh-CN" altLang="en-US" sz="1900" kern="1200" dirty="0">
                  <a:latin typeface="微软雅黑" panose="020B0503020204020204" pitchFamily="34" charset="-122"/>
                  <a:ea typeface="微软雅黑" panose="020B0503020204020204" pitchFamily="34" charset="-122"/>
                </a:rPr>
                <a:t>基于修改</a:t>
              </a:r>
              <a:r>
                <a:rPr lang="en-US" altLang="zh-CN" sz="1900" kern="1200" dirty="0">
                  <a:latin typeface="微软雅黑" panose="020B0503020204020204" pitchFamily="34" charset="-122"/>
                  <a:ea typeface="微软雅黑" panose="020B0503020204020204" pitchFamily="34" charset="-122"/>
                </a:rPr>
                <a:t>latent field</a:t>
              </a:r>
              <a:endParaRPr lang="zh-CN" altLang="en-US" sz="1900" kern="1200" dirty="0">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p14:dur="10" advTm="89"/>
    </mc:Choice>
    <mc:Fallback>
      <p:transition advTm="89"/>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BEBEB05-241E-4F78-99FC-CEF8FA0452A9}"/>
              </a:ext>
            </a:extLst>
          </p:cNvPr>
          <p:cNvPicPr/>
          <p:nvPr/>
        </p:nvPicPr>
        <p:blipFill rotWithShape="1">
          <a:blip r:embed="rId2">
            <a:extLst>
              <a:ext uri="{28A0092B-C50C-407E-A947-70E740481C1C}">
                <a14:useLocalDpi xmlns:a14="http://schemas.microsoft.com/office/drawing/2010/main" val="0"/>
              </a:ext>
            </a:extLst>
          </a:blip>
          <a:srcRect r="51963"/>
          <a:stretch/>
        </p:blipFill>
        <p:spPr bwMode="auto">
          <a:xfrm>
            <a:off x="1475656" y="3284984"/>
            <a:ext cx="5712693" cy="3133777"/>
          </a:xfrm>
          <a:prstGeom prst="rect">
            <a:avLst/>
          </a:prstGeom>
          <a:noFill/>
          <a:ln>
            <a:noFill/>
          </a:ln>
        </p:spPr>
      </p:pic>
      <p:grpSp>
        <p:nvGrpSpPr>
          <p:cNvPr id="5" name="组合 4">
            <a:extLst>
              <a:ext uri="{FF2B5EF4-FFF2-40B4-BE49-F238E27FC236}">
                <a16:creationId xmlns:a16="http://schemas.microsoft.com/office/drawing/2014/main" id="{A588AA92-CD0C-463E-BE01-1A6AAAD4D7F6}"/>
              </a:ext>
            </a:extLst>
          </p:cNvPr>
          <p:cNvGrpSpPr/>
          <p:nvPr/>
        </p:nvGrpSpPr>
        <p:grpSpPr>
          <a:xfrm>
            <a:off x="574880" y="548680"/>
            <a:ext cx="7994015" cy="2864486"/>
            <a:chOff x="1735" y="2175"/>
            <a:chExt cx="10660" cy="3820"/>
          </a:xfrm>
        </p:grpSpPr>
        <p:sp>
          <p:nvSpPr>
            <p:cNvPr id="6" name="Title 1">
              <a:extLst>
                <a:ext uri="{FF2B5EF4-FFF2-40B4-BE49-F238E27FC236}">
                  <a16:creationId xmlns:a16="http://schemas.microsoft.com/office/drawing/2014/main" id="{09010C2F-BEC5-4180-BC3F-5B3FC3145A45}"/>
                </a:ext>
              </a:extLst>
            </p:cNvPr>
            <p:cNvSpPr txBox="1"/>
            <p:nvPr/>
          </p:nvSpPr>
          <p:spPr>
            <a:xfrm>
              <a:off x="5329" y="2175"/>
              <a:ext cx="3354" cy="598"/>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r>
                <a:rPr lang="zh-CN" altLang="en-US" sz="2400" dirty="0">
                  <a:solidFill>
                    <a:schemeClr val="tx1">
                      <a:lumMod val="65000"/>
                      <a:lumOff val="35000"/>
                    </a:schemeClr>
                  </a:solidFill>
                  <a:latin typeface="微软雅黑" panose="020B0503020204020204" pitchFamily="34" charset="-122"/>
                  <a:ea typeface="微软雅黑" panose="020B0503020204020204" pitchFamily="34" charset="-122"/>
                </a:rPr>
                <a:t>预处理过程</a:t>
              </a:r>
            </a:p>
          </p:txBody>
        </p:sp>
        <p:sp>
          <p:nvSpPr>
            <p:cNvPr id="7" name="文本框 6">
              <a:extLst>
                <a:ext uri="{FF2B5EF4-FFF2-40B4-BE49-F238E27FC236}">
                  <a16:creationId xmlns:a16="http://schemas.microsoft.com/office/drawing/2014/main" id="{92C0B028-077D-4213-B099-CC307A1F31AF}"/>
                </a:ext>
              </a:extLst>
            </p:cNvPr>
            <p:cNvSpPr txBox="1"/>
            <p:nvPr/>
          </p:nvSpPr>
          <p:spPr>
            <a:xfrm>
              <a:off x="1735" y="3655"/>
              <a:ext cx="10660" cy="2340"/>
            </a:xfrm>
            <a:prstGeom prst="rect">
              <a:avLst/>
            </a:prstGeom>
            <a:noFill/>
          </p:spPr>
          <p:txBody>
            <a:bodyPr wrap="square" lIns="0" tIns="0" rIns="0" bIns="0" rtlCol="0">
              <a:spAutoFit/>
            </a:bodyPr>
            <a:lstStyle/>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第一步是使用标准的生成器网络生成一个巨大的纹理集</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S</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，集合中的每个样本包含两个部分：在第</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l</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层的中间张量</a:t>
              </a:r>
              <a:r>
                <a:rPr lang="en-US" altLang="zh-CN" sz="1600" dirty="0" err="1">
                  <a:solidFill>
                    <a:schemeClr val="tx1">
                      <a:lumMod val="65000"/>
                      <a:lumOff val="35000"/>
                    </a:schemeClr>
                  </a:solidFill>
                  <a:latin typeface="微软雅黑" panose="020B0503020204020204" pitchFamily="34" charset="-122"/>
                  <a:ea typeface="微软雅黑" panose="020B0503020204020204" pitchFamily="34" charset="-122"/>
                </a:rPr>
                <a:t>t</a:t>
              </a:r>
              <a:r>
                <a:rPr lang="en-US" altLang="zh-CN" sz="1600" baseline="-25000" dirty="0" err="1">
                  <a:solidFill>
                    <a:schemeClr val="tx1">
                      <a:lumMod val="65000"/>
                      <a:lumOff val="35000"/>
                    </a:schemeClr>
                  </a:solidFill>
                  <a:latin typeface="微软雅黑" panose="020B0503020204020204" pitchFamily="34" charset="-122"/>
                  <a:ea typeface="微软雅黑" panose="020B0503020204020204" pitchFamily="34" charset="-122"/>
                </a:rPr>
                <a:t>l</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与最终生成图像的降采样结果</a:t>
              </a:r>
              <a:r>
                <a:rPr lang="en-US" altLang="zh-CN" sz="1600" dirty="0" err="1">
                  <a:solidFill>
                    <a:schemeClr val="tx1">
                      <a:lumMod val="65000"/>
                      <a:lumOff val="35000"/>
                    </a:schemeClr>
                  </a:solidFill>
                  <a:latin typeface="微软雅黑" panose="020B0503020204020204" pitchFamily="34" charset="-122"/>
                  <a:ea typeface="微软雅黑" panose="020B0503020204020204" pitchFamily="34" charset="-122"/>
                </a:rPr>
                <a:t>d</a:t>
              </a:r>
              <a:r>
                <a:rPr lang="en-US" altLang="zh-CN" sz="1600" baseline="-25000" dirty="0" err="1">
                  <a:solidFill>
                    <a:schemeClr val="tx1">
                      <a:lumMod val="65000"/>
                      <a:lumOff val="35000"/>
                    </a:schemeClr>
                  </a:solidFill>
                  <a:latin typeface="微软雅黑" panose="020B0503020204020204" pitchFamily="34" charset="-122"/>
                  <a:ea typeface="微软雅黑" panose="020B0503020204020204" pitchFamily="34" charset="-122"/>
                </a:rPr>
                <a:t>r</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第二步根据</a:t>
              </a:r>
              <a:r>
                <a:rPr lang="en-US" altLang="zh-CN" sz="1600" dirty="0" err="1">
                  <a:solidFill>
                    <a:schemeClr val="tx1">
                      <a:lumMod val="65000"/>
                      <a:lumOff val="35000"/>
                    </a:schemeClr>
                  </a:solidFill>
                  <a:latin typeface="微软雅黑" panose="020B0503020204020204" pitchFamily="34" charset="-122"/>
                  <a:ea typeface="微软雅黑" panose="020B0503020204020204" pitchFamily="34" charset="-122"/>
                </a:rPr>
                <a:t>d</a:t>
              </a:r>
              <a:r>
                <a:rPr lang="en-US" altLang="zh-CN" sz="1600" baseline="-25000" dirty="0" err="1">
                  <a:solidFill>
                    <a:schemeClr val="tx1">
                      <a:lumMod val="65000"/>
                      <a:lumOff val="35000"/>
                    </a:schemeClr>
                  </a:solidFill>
                  <a:latin typeface="微软雅黑" panose="020B0503020204020204" pitchFamily="34" charset="-122"/>
                  <a:ea typeface="微软雅黑" panose="020B0503020204020204" pitchFamily="34" charset="-122"/>
                </a:rPr>
                <a:t>r</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展现出的图像特征对</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S</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中的样本进行</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k-means</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聚类，得到各个类别的中心点</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c</a:t>
              </a:r>
              <a:r>
                <a:rPr lang="en-US" altLang="zh-CN" sz="1600" baseline="-25000" dirty="0">
                  <a:solidFill>
                    <a:schemeClr val="tx1">
                      <a:lumMod val="65000"/>
                      <a:lumOff val="35000"/>
                    </a:schemeClr>
                  </a:solidFill>
                  <a:latin typeface="微软雅黑" panose="020B0503020204020204" pitchFamily="34" charset="-122"/>
                  <a:ea typeface="微软雅黑" panose="020B0503020204020204" pitchFamily="34" charset="-122"/>
                </a:rPr>
                <a:t>k</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。在之后的步骤中可以通过聚类结果来进行相似图块的快速搜索。</a:t>
              </a:r>
            </a:p>
            <a:p>
              <a:endParaRPr lang="zh-CN" altLang="en-US" sz="18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8" name="直接连接符 7">
              <a:extLst>
                <a:ext uri="{FF2B5EF4-FFF2-40B4-BE49-F238E27FC236}">
                  <a16:creationId xmlns:a16="http://schemas.microsoft.com/office/drawing/2014/main" id="{C614AE8F-EB8D-42A5-AB2A-1E9E193A183C}"/>
                </a:ext>
              </a:extLst>
            </p:cNvPr>
            <p:cNvCxnSpPr/>
            <p:nvPr/>
          </p:nvCxnSpPr>
          <p:spPr>
            <a:xfrm>
              <a:off x="1735" y="3201"/>
              <a:ext cx="10542" cy="0"/>
            </a:xfrm>
            <a:prstGeom prst="line">
              <a:avLst/>
            </a:prstGeom>
            <a:ln w="44450" cmpd="sng">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799304140"/>
      </p:ext>
    </p:extLst>
  </p:cSld>
  <p:clrMapOvr>
    <a:masterClrMapping/>
  </p:clrMapOvr>
  <mc:AlternateContent xmlns:mc="http://schemas.openxmlformats.org/markup-compatibility/2006">
    <mc:Choice xmlns:p14="http://schemas.microsoft.com/office/powerpoint/2010/main" Requires="p14">
      <p:transition p14:dur="9" advTm="371"/>
    </mc:Choice>
    <mc:Fallback>
      <p:transition advTm="371"/>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SELECTED" val="True"/>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主题​​">
  <a:themeElements>
    <a:clrScheme name="自定义 2">
      <a:dk1>
        <a:srgbClr val="000000"/>
      </a:dk1>
      <a:lt1>
        <a:srgbClr val="FFFFFF"/>
      </a:lt1>
      <a:dk2>
        <a:srgbClr val="FFFFFF"/>
      </a:dk2>
      <a:lt2>
        <a:srgbClr val="FFFFFF"/>
      </a:lt2>
      <a:accent1>
        <a:srgbClr val="0C8485"/>
      </a:accent1>
      <a:accent2>
        <a:srgbClr val="FAAE3E"/>
      </a:accent2>
      <a:accent3>
        <a:srgbClr val="F05C42"/>
      </a:accent3>
      <a:accent4>
        <a:srgbClr val="0C8485"/>
      </a:accent4>
      <a:accent5>
        <a:srgbClr val="FAAE3E"/>
      </a:accent5>
      <a:accent6>
        <a:srgbClr val="F05C42"/>
      </a:accent6>
      <a:hlink>
        <a:srgbClr val="404354"/>
      </a:hlink>
      <a:folHlink>
        <a:srgbClr val="A19178"/>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a:blip xmlns:r="http://schemas.openxmlformats.org/officeDocument/2006/relationships" r:embed="rId1"/>
          <a:stretch>
            <a:fillRect/>
          </a:stretch>
        </a:blipFill>
        <a:ln>
          <a:noFill/>
        </a:ln>
      </a:spPr>
      <a:bodyPr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lIns="0" tIns="0" rIns="0" bIns="0" rtlCol="0">
        <a:spAutoFit/>
      </a:bodyPr>
      <a:lstStyle>
        <a:defPPr>
          <a:defRPr sz="1600" b="1" dirty="0" smtClean="0">
            <a:solidFill>
              <a:schemeClr val="accent6"/>
            </a:solidFill>
            <a:latin typeface="微软雅黑" panose="020B0503020204020204" pitchFamily="34" charset="-122"/>
            <a:ea typeface="微软雅黑" panose="020B0503020204020204"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2">
    <a:dk1>
      <a:srgbClr val="000000"/>
    </a:dk1>
    <a:lt1>
      <a:srgbClr val="FFFFFF"/>
    </a:lt1>
    <a:dk2>
      <a:srgbClr val="FFFFFF"/>
    </a:dk2>
    <a:lt2>
      <a:srgbClr val="FFFFFF"/>
    </a:lt2>
    <a:accent1>
      <a:srgbClr val="0C8485"/>
    </a:accent1>
    <a:accent2>
      <a:srgbClr val="FAAE3E"/>
    </a:accent2>
    <a:accent3>
      <a:srgbClr val="F05C42"/>
    </a:accent3>
    <a:accent4>
      <a:srgbClr val="0C8485"/>
    </a:accent4>
    <a:accent5>
      <a:srgbClr val="FAAE3E"/>
    </a:accent5>
    <a:accent6>
      <a:srgbClr val="F05C42"/>
    </a:accent6>
    <a:hlink>
      <a:srgbClr val="404354"/>
    </a:hlink>
    <a:folHlink>
      <a:srgbClr val="A19178"/>
    </a:folHlink>
  </a:clrScheme>
</a:themeOverride>
</file>

<file path=ppt/theme/themeOverride10.xml><?xml version="1.0" encoding="utf-8"?>
<a:themeOverride xmlns:a="http://schemas.openxmlformats.org/drawingml/2006/main">
  <a:clrScheme name="自定义 2">
    <a:dk1>
      <a:srgbClr val="000000"/>
    </a:dk1>
    <a:lt1>
      <a:srgbClr val="FFFFFF"/>
    </a:lt1>
    <a:dk2>
      <a:srgbClr val="FFFFFF"/>
    </a:dk2>
    <a:lt2>
      <a:srgbClr val="FFFFFF"/>
    </a:lt2>
    <a:accent1>
      <a:srgbClr val="0C8485"/>
    </a:accent1>
    <a:accent2>
      <a:srgbClr val="FAAE3E"/>
    </a:accent2>
    <a:accent3>
      <a:srgbClr val="F05C42"/>
    </a:accent3>
    <a:accent4>
      <a:srgbClr val="0C8485"/>
    </a:accent4>
    <a:accent5>
      <a:srgbClr val="FAAE3E"/>
    </a:accent5>
    <a:accent6>
      <a:srgbClr val="F05C42"/>
    </a:accent6>
    <a:hlink>
      <a:srgbClr val="404354"/>
    </a:hlink>
    <a:folHlink>
      <a:srgbClr val="A19178"/>
    </a:folHlink>
  </a:clrScheme>
</a:themeOverride>
</file>

<file path=ppt/theme/themeOverride11.xml><?xml version="1.0" encoding="utf-8"?>
<a:themeOverride xmlns:a="http://schemas.openxmlformats.org/drawingml/2006/main">
  <a:clrScheme name="自定义 2">
    <a:dk1>
      <a:srgbClr val="000000"/>
    </a:dk1>
    <a:lt1>
      <a:srgbClr val="FFFFFF"/>
    </a:lt1>
    <a:dk2>
      <a:srgbClr val="FFFFFF"/>
    </a:dk2>
    <a:lt2>
      <a:srgbClr val="FFFFFF"/>
    </a:lt2>
    <a:accent1>
      <a:srgbClr val="0C8485"/>
    </a:accent1>
    <a:accent2>
      <a:srgbClr val="FAAE3E"/>
    </a:accent2>
    <a:accent3>
      <a:srgbClr val="F05C42"/>
    </a:accent3>
    <a:accent4>
      <a:srgbClr val="0C8485"/>
    </a:accent4>
    <a:accent5>
      <a:srgbClr val="FAAE3E"/>
    </a:accent5>
    <a:accent6>
      <a:srgbClr val="F05C42"/>
    </a:accent6>
    <a:hlink>
      <a:srgbClr val="404354"/>
    </a:hlink>
    <a:folHlink>
      <a:srgbClr val="A19178"/>
    </a:folHlink>
  </a:clrScheme>
</a:themeOverride>
</file>

<file path=ppt/theme/themeOverride2.xml><?xml version="1.0" encoding="utf-8"?>
<a:themeOverride xmlns:a="http://schemas.openxmlformats.org/drawingml/2006/main">
  <a:clrScheme name="自定义 2">
    <a:dk1>
      <a:srgbClr val="000000"/>
    </a:dk1>
    <a:lt1>
      <a:srgbClr val="FFFFFF"/>
    </a:lt1>
    <a:dk2>
      <a:srgbClr val="FFFFFF"/>
    </a:dk2>
    <a:lt2>
      <a:srgbClr val="FFFFFF"/>
    </a:lt2>
    <a:accent1>
      <a:srgbClr val="0C8485"/>
    </a:accent1>
    <a:accent2>
      <a:srgbClr val="FAAE3E"/>
    </a:accent2>
    <a:accent3>
      <a:srgbClr val="F05C42"/>
    </a:accent3>
    <a:accent4>
      <a:srgbClr val="0C8485"/>
    </a:accent4>
    <a:accent5>
      <a:srgbClr val="FAAE3E"/>
    </a:accent5>
    <a:accent6>
      <a:srgbClr val="F05C42"/>
    </a:accent6>
    <a:hlink>
      <a:srgbClr val="404354"/>
    </a:hlink>
    <a:folHlink>
      <a:srgbClr val="A19178"/>
    </a:folHlink>
  </a:clrScheme>
</a:themeOverride>
</file>

<file path=ppt/theme/themeOverride3.xml><?xml version="1.0" encoding="utf-8"?>
<a:themeOverride xmlns:a="http://schemas.openxmlformats.org/drawingml/2006/main">
  <a:clrScheme name="自定义 2">
    <a:dk1>
      <a:srgbClr val="000000"/>
    </a:dk1>
    <a:lt1>
      <a:srgbClr val="FFFFFF"/>
    </a:lt1>
    <a:dk2>
      <a:srgbClr val="FFFFFF"/>
    </a:dk2>
    <a:lt2>
      <a:srgbClr val="FFFFFF"/>
    </a:lt2>
    <a:accent1>
      <a:srgbClr val="0C8485"/>
    </a:accent1>
    <a:accent2>
      <a:srgbClr val="FAAE3E"/>
    </a:accent2>
    <a:accent3>
      <a:srgbClr val="F05C42"/>
    </a:accent3>
    <a:accent4>
      <a:srgbClr val="0C8485"/>
    </a:accent4>
    <a:accent5>
      <a:srgbClr val="FAAE3E"/>
    </a:accent5>
    <a:accent6>
      <a:srgbClr val="F05C42"/>
    </a:accent6>
    <a:hlink>
      <a:srgbClr val="404354"/>
    </a:hlink>
    <a:folHlink>
      <a:srgbClr val="A19178"/>
    </a:folHlink>
  </a:clrScheme>
</a:themeOverride>
</file>

<file path=ppt/theme/themeOverride4.xml><?xml version="1.0" encoding="utf-8"?>
<a:themeOverride xmlns:a="http://schemas.openxmlformats.org/drawingml/2006/main">
  <a:clrScheme name="自定义 2">
    <a:dk1>
      <a:srgbClr val="000000"/>
    </a:dk1>
    <a:lt1>
      <a:srgbClr val="FFFFFF"/>
    </a:lt1>
    <a:dk2>
      <a:srgbClr val="FFFFFF"/>
    </a:dk2>
    <a:lt2>
      <a:srgbClr val="FFFFFF"/>
    </a:lt2>
    <a:accent1>
      <a:srgbClr val="0C8485"/>
    </a:accent1>
    <a:accent2>
      <a:srgbClr val="FAAE3E"/>
    </a:accent2>
    <a:accent3>
      <a:srgbClr val="F05C42"/>
    </a:accent3>
    <a:accent4>
      <a:srgbClr val="0C8485"/>
    </a:accent4>
    <a:accent5>
      <a:srgbClr val="FAAE3E"/>
    </a:accent5>
    <a:accent6>
      <a:srgbClr val="F05C42"/>
    </a:accent6>
    <a:hlink>
      <a:srgbClr val="404354"/>
    </a:hlink>
    <a:folHlink>
      <a:srgbClr val="A19178"/>
    </a:folHlink>
  </a:clrScheme>
</a:themeOverride>
</file>

<file path=ppt/theme/themeOverride5.xml><?xml version="1.0" encoding="utf-8"?>
<a:themeOverride xmlns:a="http://schemas.openxmlformats.org/drawingml/2006/main">
  <a:clrScheme name="自定义 2">
    <a:dk1>
      <a:srgbClr val="000000"/>
    </a:dk1>
    <a:lt1>
      <a:srgbClr val="FFFFFF"/>
    </a:lt1>
    <a:dk2>
      <a:srgbClr val="FFFFFF"/>
    </a:dk2>
    <a:lt2>
      <a:srgbClr val="FFFFFF"/>
    </a:lt2>
    <a:accent1>
      <a:srgbClr val="0C8485"/>
    </a:accent1>
    <a:accent2>
      <a:srgbClr val="FAAE3E"/>
    </a:accent2>
    <a:accent3>
      <a:srgbClr val="F05C42"/>
    </a:accent3>
    <a:accent4>
      <a:srgbClr val="0C8485"/>
    </a:accent4>
    <a:accent5>
      <a:srgbClr val="FAAE3E"/>
    </a:accent5>
    <a:accent6>
      <a:srgbClr val="F05C42"/>
    </a:accent6>
    <a:hlink>
      <a:srgbClr val="404354"/>
    </a:hlink>
    <a:folHlink>
      <a:srgbClr val="A19178"/>
    </a:folHlink>
  </a:clrScheme>
</a:themeOverride>
</file>

<file path=ppt/theme/themeOverride6.xml><?xml version="1.0" encoding="utf-8"?>
<a:themeOverride xmlns:a="http://schemas.openxmlformats.org/drawingml/2006/main">
  <a:clrScheme name="自定义 2">
    <a:dk1>
      <a:srgbClr val="000000"/>
    </a:dk1>
    <a:lt1>
      <a:srgbClr val="FFFFFF"/>
    </a:lt1>
    <a:dk2>
      <a:srgbClr val="FFFFFF"/>
    </a:dk2>
    <a:lt2>
      <a:srgbClr val="FFFFFF"/>
    </a:lt2>
    <a:accent1>
      <a:srgbClr val="0C8485"/>
    </a:accent1>
    <a:accent2>
      <a:srgbClr val="FAAE3E"/>
    </a:accent2>
    <a:accent3>
      <a:srgbClr val="F05C42"/>
    </a:accent3>
    <a:accent4>
      <a:srgbClr val="0C8485"/>
    </a:accent4>
    <a:accent5>
      <a:srgbClr val="FAAE3E"/>
    </a:accent5>
    <a:accent6>
      <a:srgbClr val="F05C42"/>
    </a:accent6>
    <a:hlink>
      <a:srgbClr val="404354"/>
    </a:hlink>
    <a:folHlink>
      <a:srgbClr val="A19178"/>
    </a:folHlink>
  </a:clrScheme>
</a:themeOverride>
</file>

<file path=ppt/theme/themeOverride7.xml><?xml version="1.0" encoding="utf-8"?>
<a:themeOverride xmlns:a="http://schemas.openxmlformats.org/drawingml/2006/main">
  <a:clrScheme name="自定义 2">
    <a:dk1>
      <a:srgbClr val="000000"/>
    </a:dk1>
    <a:lt1>
      <a:srgbClr val="FFFFFF"/>
    </a:lt1>
    <a:dk2>
      <a:srgbClr val="FFFFFF"/>
    </a:dk2>
    <a:lt2>
      <a:srgbClr val="FFFFFF"/>
    </a:lt2>
    <a:accent1>
      <a:srgbClr val="0C8485"/>
    </a:accent1>
    <a:accent2>
      <a:srgbClr val="FAAE3E"/>
    </a:accent2>
    <a:accent3>
      <a:srgbClr val="F05C42"/>
    </a:accent3>
    <a:accent4>
      <a:srgbClr val="0C8485"/>
    </a:accent4>
    <a:accent5>
      <a:srgbClr val="FAAE3E"/>
    </a:accent5>
    <a:accent6>
      <a:srgbClr val="F05C42"/>
    </a:accent6>
    <a:hlink>
      <a:srgbClr val="404354"/>
    </a:hlink>
    <a:folHlink>
      <a:srgbClr val="A19178"/>
    </a:folHlink>
  </a:clrScheme>
</a:themeOverride>
</file>

<file path=ppt/theme/themeOverride8.xml><?xml version="1.0" encoding="utf-8"?>
<a:themeOverride xmlns:a="http://schemas.openxmlformats.org/drawingml/2006/main">
  <a:clrScheme name="自定义 2">
    <a:dk1>
      <a:srgbClr val="000000"/>
    </a:dk1>
    <a:lt1>
      <a:srgbClr val="FFFFFF"/>
    </a:lt1>
    <a:dk2>
      <a:srgbClr val="FFFFFF"/>
    </a:dk2>
    <a:lt2>
      <a:srgbClr val="FFFFFF"/>
    </a:lt2>
    <a:accent1>
      <a:srgbClr val="0C8485"/>
    </a:accent1>
    <a:accent2>
      <a:srgbClr val="FAAE3E"/>
    </a:accent2>
    <a:accent3>
      <a:srgbClr val="F05C42"/>
    </a:accent3>
    <a:accent4>
      <a:srgbClr val="0C8485"/>
    </a:accent4>
    <a:accent5>
      <a:srgbClr val="FAAE3E"/>
    </a:accent5>
    <a:accent6>
      <a:srgbClr val="F05C42"/>
    </a:accent6>
    <a:hlink>
      <a:srgbClr val="404354"/>
    </a:hlink>
    <a:folHlink>
      <a:srgbClr val="A19178"/>
    </a:folHlink>
  </a:clrScheme>
</a:themeOverride>
</file>

<file path=ppt/theme/themeOverride9.xml><?xml version="1.0" encoding="utf-8"?>
<a:themeOverride xmlns:a="http://schemas.openxmlformats.org/drawingml/2006/main">
  <a:clrScheme name="自定义 2">
    <a:dk1>
      <a:srgbClr val="000000"/>
    </a:dk1>
    <a:lt1>
      <a:srgbClr val="FFFFFF"/>
    </a:lt1>
    <a:dk2>
      <a:srgbClr val="FFFFFF"/>
    </a:dk2>
    <a:lt2>
      <a:srgbClr val="FFFFFF"/>
    </a:lt2>
    <a:accent1>
      <a:srgbClr val="0C8485"/>
    </a:accent1>
    <a:accent2>
      <a:srgbClr val="FAAE3E"/>
    </a:accent2>
    <a:accent3>
      <a:srgbClr val="F05C42"/>
    </a:accent3>
    <a:accent4>
      <a:srgbClr val="0C8485"/>
    </a:accent4>
    <a:accent5>
      <a:srgbClr val="FAAE3E"/>
    </a:accent5>
    <a:accent6>
      <a:srgbClr val="F05C42"/>
    </a:accent6>
    <a:hlink>
      <a:srgbClr val="404354"/>
    </a:hlink>
    <a:folHlink>
      <a:srgbClr val="A19178"/>
    </a:folHlink>
  </a:clrScheme>
</a:themeOverride>
</file>

<file path=docProps/app.xml><?xml version="1.0" encoding="utf-8"?>
<Properties xmlns="http://schemas.openxmlformats.org/officeDocument/2006/extended-properties" xmlns:vt="http://schemas.openxmlformats.org/officeDocument/2006/docPropsVTypes">
  <TotalTime>195</TotalTime>
  <Words>717</Words>
  <Application>Microsoft Office PowerPoint</Application>
  <PresentationFormat>全屏显示(4:3)</PresentationFormat>
  <Paragraphs>78</Paragraphs>
  <Slides>16</Slides>
  <Notes>8</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16</vt:i4>
      </vt:variant>
    </vt:vector>
  </HeadingPairs>
  <TitlesOfParts>
    <vt:vector size="23" baseType="lpstr">
      <vt:lpstr>黑体</vt:lpstr>
      <vt:lpstr>微软雅黑</vt:lpstr>
      <vt:lpstr>Agency FB</vt:lpstr>
      <vt:lpstr>Arial</vt:lpstr>
      <vt:lpstr>Berlin Sans FB Demi</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kingpub</dc:creator>
  <cp:lastModifiedBy>Wang Hanlin</cp:lastModifiedBy>
  <cp:revision>1031</cp:revision>
  <dcterms:created xsi:type="dcterms:W3CDTF">2015-04-24T01:01:00Z</dcterms:created>
  <dcterms:modified xsi:type="dcterms:W3CDTF">2020-01-03T08:23:34Z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1033-10.2.0.5831</vt:lpwstr>
  </property>
</Properties>
</file>

<file path=docProps/thumbnail.jpeg>
</file>